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4"/>
    <p:sldMasterId id="2147483859" r:id="rId5"/>
    <p:sldMasterId id="2147483871" r:id="rId6"/>
    <p:sldMasterId id="2147483890" r:id="rId7"/>
    <p:sldMasterId id="2147483907" r:id="rId8"/>
  </p:sldMasterIdLst>
  <p:sldIdLst>
    <p:sldId id="256" r:id="rId9"/>
    <p:sldId id="257" r:id="rId10"/>
    <p:sldId id="258" r:id="rId11"/>
    <p:sldId id="259" r:id="rId12"/>
    <p:sldId id="260" r:id="rId13"/>
    <p:sldId id="271" r:id="rId14"/>
    <p:sldId id="269" r:id="rId15"/>
    <p:sldId id="263" r:id="rId16"/>
    <p:sldId id="261" r:id="rId17"/>
    <p:sldId id="262" r:id="rId18"/>
    <p:sldId id="264" r:id="rId19"/>
    <p:sldId id="265" r:id="rId20"/>
    <p:sldId id="266" r:id="rId21"/>
    <p:sldId id="267" r:id="rId22"/>
    <p:sldId id="272" r:id="rId23"/>
    <p:sldId id="270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CC"/>
    <a:srgbClr val="FFFFCC"/>
    <a:srgbClr val="CCCCFF"/>
    <a:srgbClr val="CCFFFF"/>
    <a:srgbClr val="FFFF99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20FF1-FBC2-41CB-B77E-5061AF2E16D1}" v="78" dt="2021-02-12T11:12:55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ulinet.hu/tananyag/97106/on/kavehaz/46.html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ulinet.hu/tananyag/97106/on/kavehaz/46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053EA-29E1-46BE-A4ED-5D565BA3C1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128A1F-5FEB-4676-9745-22C59BE467FB}">
      <dgm:prSet/>
      <dgm:spPr/>
      <dgm:t>
        <a:bodyPr/>
        <a:lstStyle/>
        <a:p>
          <a:r>
            <a:rPr lang="hu-HU" baseline="0"/>
            <a:t>A 80-as években híres volt melegszendvicseiről és főtt ételeiről.</a:t>
          </a:r>
          <a:endParaRPr lang="en-US"/>
        </a:p>
      </dgm:t>
    </dgm:pt>
    <dgm:pt modelId="{2685DDEE-BC68-410C-9F84-E57A738CEE58}" type="parTrans" cxnId="{BE06CFA1-4071-4242-80C5-E26AACBF2B33}">
      <dgm:prSet/>
      <dgm:spPr/>
      <dgm:t>
        <a:bodyPr/>
        <a:lstStyle/>
        <a:p>
          <a:endParaRPr lang="en-US"/>
        </a:p>
      </dgm:t>
    </dgm:pt>
    <dgm:pt modelId="{5071F56E-4D28-41E6-89BE-390D75000C4D}" type="sibTrans" cxnId="{BE06CFA1-4071-4242-80C5-E26AACBF2B33}">
      <dgm:prSet/>
      <dgm:spPr/>
      <dgm:t>
        <a:bodyPr/>
        <a:lstStyle/>
        <a:p>
          <a:endParaRPr lang="en-US"/>
        </a:p>
      </dgm:t>
    </dgm:pt>
    <dgm:pt modelId="{70FFECDC-FD0E-4175-84FA-07DE667E0D51}">
      <dgm:prSet/>
      <dgm:spPr/>
      <dgm:t>
        <a:bodyPr/>
        <a:lstStyle/>
        <a:p>
          <a:r>
            <a:rPr lang="hu-HU" baseline="0"/>
            <a:t>1992-ben nyitotta meg a Pető Panziót.</a:t>
          </a:r>
          <a:endParaRPr lang="en-US"/>
        </a:p>
      </dgm:t>
    </dgm:pt>
    <dgm:pt modelId="{7B173C66-E574-4ED3-AC31-4FB8A3D7C354}" type="parTrans" cxnId="{B660036B-69B9-4818-9FDA-42212D83F824}">
      <dgm:prSet/>
      <dgm:spPr/>
      <dgm:t>
        <a:bodyPr/>
        <a:lstStyle/>
        <a:p>
          <a:endParaRPr lang="en-US"/>
        </a:p>
      </dgm:t>
    </dgm:pt>
    <dgm:pt modelId="{E8F8C153-AF6D-4156-9D68-31E6F8F83375}" type="sibTrans" cxnId="{B660036B-69B9-4818-9FDA-42212D83F824}">
      <dgm:prSet/>
      <dgm:spPr/>
      <dgm:t>
        <a:bodyPr/>
        <a:lstStyle/>
        <a:p>
          <a:endParaRPr lang="en-US"/>
        </a:p>
      </dgm:t>
    </dgm:pt>
    <dgm:pt modelId="{712C11D1-C699-494A-9FF4-BAA73BE493CE}">
      <dgm:prSet/>
      <dgm:spPr/>
      <dgm:t>
        <a:bodyPr/>
        <a:lstStyle/>
        <a:p>
          <a:r>
            <a:rPr lang="hu-HU" b="0" baseline="0"/>
            <a:t>Fiatal kora óta gyűjti a vendéglátással kapcsolatos tárgyakat.</a:t>
          </a:r>
          <a:endParaRPr lang="en-US"/>
        </a:p>
      </dgm:t>
    </dgm:pt>
    <dgm:pt modelId="{81C8E3AA-B0C2-4A8E-9F4B-3D6F9140FC8C}" type="parTrans" cxnId="{A39F9153-33E4-42DF-9FEB-5C2BF6B07F8E}">
      <dgm:prSet/>
      <dgm:spPr/>
      <dgm:t>
        <a:bodyPr/>
        <a:lstStyle/>
        <a:p>
          <a:endParaRPr lang="en-US"/>
        </a:p>
      </dgm:t>
    </dgm:pt>
    <dgm:pt modelId="{05E0E355-A044-49F6-BEE4-B9415DE371AA}" type="sibTrans" cxnId="{A39F9153-33E4-42DF-9FEB-5C2BF6B07F8E}">
      <dgm:prSet/>
      <dgm:spPr/>
      <dgm:t>
        <a:bodyPr/>
        <a:lstStyle/>
        <a:p>
          <a:endParaRPr lang="en-US"/>
        </a:p>
      </dgm:t>
    </dgm:pt>
    <dgm:pt modelId="{39D508B9-4139-4A70-966D-6F326697C4AD}">
      <dgm:prSet/>
      <dgm:spPr/>
      <dgm:t>
        <a:bodyPr/>
        <a:lstStyle/>
        <a:p>
          <a:r>
            <a:rPr lang="hu-HU" baseline="0"/>
            <a:t>Fontos számára, hogy a fiatalság megismerje a szakma múltját is.</a:t>
          </a:r>
          <a:endParaRPr lang="en-US"/>
        </a:p>
      </dgm:t>
    </dgm:pt>
    <dgm:pt modelId="{B5D3DAF6-1316-4816-9325-611408FF87EF}" type="parTrans" cxnId="{A5681A4A-F47B-4C33-84C5-0AB25A300BE2}">
      <dgm:prSet/>
      <dgm:spPr/>
      <dgm:t>
        <a:bodyPr/>
        <a:lstStyle/>
        <a:p>
          <a:endParaRPr lang="en-US"/>
        </a:p>
      </dgm:t>
    </dgm:pt>
    <dgm:pt modelId="{9EC1FDA5-C000-4CEA-8586-4467A1E2F76D}" type="sibTrans" cxnId="{A5681A4A-F47B-4C33-84C5-0AB25A300BE2}">
      <dgm:prSet/>
      <dgm:spPr/>
      <dgm:t>
        <a:bodyPr/>
        <a:lstStyle/>
        <a:p>
          <a:endParaRPr lang="en-US"/>
        </a:p>
      </dgm:t>
    </dgm:pt>
    <dgm:pt modelId="{B366FA4C-61C3-4408-B5E3-6879DEE04243}" type="pres">
      <dgm:prSet presAssocID="{E09053EA-29E1-46BE-A4ED-5D565BA3C1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DBD4587-0121-40D9-9BBB-9554154CD920}" type="pres">
      <dgm:prSet presAssocID="{50128A1F-5FEB-4676-9745-22C59BE467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130402-0307-4610-8D4D-D9A80CF3442B}" type="pres">
      <dgm:prSet presAssocID="{5071F56E-4D28-41E6-89BE-390D75000C4D}" presName="spacer" presStyleCnt="0"/>
      <dgm:spPr/>
    </dgm:pt>
    <dgm:pt modelId="{2614B5A2-E748-4CA4-B4DB-1264DF8EB14A}" type="pres">
      <dgm:prSet presAssocID="{70FFECDC-FD0E-4175-84FA-07DE667E0D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C293A5-3AD9-4E38-9D4B-6D5F8CA09373}" type="pres">
      <dgm:prSet presAssocID="{E8F8C153-AF6D-4156-9D68-31E6F8F83375}" presName="spacer" presStyleCnt="0"/>
      <dgm:spPr/>
    </dgm:pt>
    <dgm:pt modelId="{8492E5B7-2294-4E0E-B1BB-382F703B7C01}" type="pres">
      <dgm:prSet presAssocID="{712C11D1-C699-494A-9FF4-BAA73BE493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91CE62-9936-44D6-9653-3D3ADB47E5F9}" type="pres">
      <dgm:prSet presAssocID="{05E0E355-A044-49F6-BEE4-B9415DE371AA}" presName="spacer" presStyleCnt="0"/>
      <dgm:spPr/>
    </dgm:pt>
    <dgm:pt modelId="{2A0801F2-290C-45C8-B7E2-A2DC810228C0}" type="pres">
      <dgm:prSet presAssocID="{39D508B9-4139-4A70-966D-6F326697C4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3B44244-04FF-4B3A-A2AE-4D7D3751A7C6}" type="presOf" srcId="{E09053EA-29E1-46BE-A4ED-5D565BA3C106}" destId="{B366FA4C-61C3-4408-B5E3-6879DEE04243}" srcOrd="0" destOrd="0" presId="urn:microsoft.com/office/officeart/2005/8/layout/vList2"/>
    <dgm:cxn modelId="{6C95AD15-2885-4682-945D-A7F66D8280DB}" type="presOf" srcId="{39D508B9-4139-4A70-966D-6F326697C4AD}" destId="{2A0801F2-290C-45C8-B7E2-A2DC810228C0}" srcOrd="0" destOrd="0" presId="urn:microsoft.com/office/officeart/2005/8/layout/vList2"/>
    <dgm:cxn modelId="{1FFF2A3D-CBE3-4E4E-BAA2-F906EBC64082}" type="presOf" srcId="{50128A1F-5FEB-4676-9745-22C59BE467FB}" destId="{EDBD4587-0121-40D9-9BBB-9554154CD920}" srcOrd="0" destOrd="0" presId="urn:microsoft.com/office/officeart/2005/8/layout/vList2"/>
    <dgm:cxn modelId="{A5681A4A-F47B-4C33-84C5-0AB25A300BE2}" srcId="{E09053EA-29E1-46BE-A4ED-5D565BA3C106}" destId="{39D508B9-4139-4A70-966D-6F326697C4AD}" srcOrd="3" destOrd="0" parTransId="{B5D3DAF6-1316-4816-9325-611408FF87EF}" sibTransId="{9EC1FDA5-C000-4CEA-8586-4467A1E2F76D}"/>
    <dgm:cxn modelId="{BE06CFA1-4071-4242-80C5-E26AACBF2B33}" srcId="{E09053EA-29E1-46BE-A4ED-5D565BA3C106}" destId="{50128A1F-5FEB-4676-9745-22C59BE467FB}" srcOrd="0" destOrd="0" parTransId="{2685DDEE-BC68-410C-9F84-E57A738CEE58}" sibTransId="{5071F56E-4D28-41E6-89BE-390D75000C4D}"/>
    <dgm:cxn modelId="{E1375988-A220-493D-A46B-2BAF7CFC2382}" type="presOf" srcId="{70FFECDC-FD0E-4175-84FA-07DE667E0D51}" destId="{2614B5A2-E748-4CA4-B4DB-1264DF8EB14A}" srcOrd="0" destOrd="0" presId="urn:microsoft.com/office/officeart/2005/8/layout/vList2"/>
    <dgm:cxn modelId="{B660036B-69B9-4818-9FDA-42212D83F824}" srcId="{E09053EA-29E1-46BE-A4ED-5D565BA3C106}" destId="{70FFECDC-FD0E-4175-84FA-07DE667E0D51}" srcOrd="1" destOrd="0" parTransId="{7B173C66-E574-4ED3-AC31-4FB8A3D7C354}" sibTransId="{E8F8C153-AF6D-4156-9D68-31E6F8F83375}"/>
    <dgm:cxn modelId="{A39F9153-33E4-42DF-9FEB-5C2BF6B07F8E}" srcId="{E09053EA-29E1-46BE-A4ED-5D565BA3C106}" destId="{712C11D1-C699-494A-9FF4-BAA73BE493CE}" srcOrd="2" destOrd="0" parTransId="{81C8E3AA-B0C2-4A8E-9F4B-3D6F9140FC8C}" sibTransId="{05E0E355-A044-49F6-BEE4-B9415DE371AA}"/>
    <dgm:cxn modelId="{D98E2C0A-1799-4F9D-A702-03F846AEE164}" type="presOf" srcId="{712C11D1-C699-494A-9FF4-BAA73BE493CE}" destId="{8492E5B7-2294-4E0E-B1BB-382F703B7C01}" srcOrd="0" destOrd="0" presId="urn:microsoft.com/office/officeart/2005/8/layout/vList2"/>
    <dgm:cxn modelId="{56A55451-F11F-4004-850D-AF4255F7D6AB}" type="presParOf" srcId="{B366FA4C-61C3-4408-B5E3-6879DEE04243}" destId="{EDBD4587-0121-40D9-9BBB-9554154CD920}" srcOrd="0" destOrd="0" presId="urn:microsoft.com/office/officeart/2005/8/layout/vList2"/>
    <dgm:cxn modelId="{D667B4A6-C303-4B92-BC47-97932E1278DE}" type="presParOf" srcId="{B366FA4C-61C3-4408-B5E3-6879DEE04243}" destId="{5B130402-0307-4610-8D4D-D9A80CF3442B}" srcOrd="1" destOrd="0" presId="urn:microsoft.com/office/officeart/2005/8/layout/vList2"/>
    <dgm:cxn modelId="{6AEF17F0-9FE6-4F3E-8441-CDB8C4788026}" type="presParOf" srcId="{B366FA4C-61C3-4408-B5E3-6879DEE04243}" destId="{2614B5A2-E748-4CA4-B4DB-1264DF8EB14A}" srcOrd="2" destOrd="0" presId="urn:microsoft.com/office/officeart/2005/8/layout/vList2"/>
    <dgm:cxn modelId="{72E31798-FA1F-48F7-99BC-C626AC140372}" type="presParOf" srcId="{B366FA4C-61C3-4408-B5E3-6879DEE04243}" destId="{80C293A5-3AD9-4E38-9D4B-6D5F8CA09373}" srcOrd="3" destOrd="0" presId="urn:microsoft.com/office/officeart/2005/8/layout/vList2"/>
    <dgm:cxn modelId="{7A5FD506-D2FB-4768-969E-5DE5BE8D99A1}" type="presParOf" srcId="{B366FA4C-61C3-4408-B5E3-6879DEE04243}" destId="{8492E5B7-2294-4E0E-B1BB-382F703B7C01}" srcOrd="4" destOrd="0" presId="urn:microsoft.com/office/officeart/2005/8/layout/vList2"/>
    <dgm:cxn modelId="{D7A80CA8-1F02-402B-A9E8-6C43C685BA55}" type="presParOf" srcId="{B366FA4C-61C3-4408-B5E3-6879DEE04243}" destId="{0A91CE62-9936-44D6-9653-3D3ADB47E5F9}" srcOrd="5" destOrd="0" presId="urn:microsoft.com/office/officeart/2005/8/layout/vList2"/>
    <dgm:cxn modelId="{24442A04-8210-4119-9EE9-5ED8C7AFDC3F}" type="presParOf" srcId="{B366FA4C-61C3-4408-B5E3-6879DEE04243}" destId="{2A0801F2-290C-45C8-B7E2-A2DC810228C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89E36-47EC-475F-BA47-B4B0C611CA6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37E9BA-04E1-48D3-95F2-7EC4A7E58269}">
      <dgm:prSet custT="1"/>
      <dgm:spPr/>
      <dgm:t>
        <a:bodyPr/>
        <a:lstStyle/>
        <a:p>
          <a:r>
            <a:rPr lang="hu-HU" sz="1800" dirty="0"/>
            <a:t>Hadik kávéház, 1934 </a:t>
          </a:r>
          <a:r>
            <a:rPr lang="hu-HU" sz="1800" dirty="0">
              <a:hlinkClick xmlns:r="http://schemas.openxmlformats.org/officeDocument/2006/relationships" r:id="rId1"/>
            </a:rPr>
            <a:t>http://www.sulinet.hu/tananyag/97106/on/kavehaz/46.html</a:t>
          </a:r>
          <a:r>
            <a:rPr lang="hu-HU" sz="1800" dirty="0"/>
            <a:t> 2021.02.10 </a:t>
          </a:r>
          <a:endParaRPr lang="en-US" sz="1800" dirty="0"/>
        </a:p>
      </dgm:t>
    </dgm:pt>
    <dgm:pt modelId="{309A2A4F-D9EE-4F31-9A82-21F10AF4E1B1}" type="parTrans" cxnId="{E37ABE36-5687-404F-A86B-77A272972463}">
      <dgm:prSet/>
      <dgm:spPr/>
      <dgm:t>
        <a:bodyPr/>
        <a:lstStyle/>
        <a:p>
          <a:endParaRPr lang="en-US"/>
        </a:p>
      </dgm:t>
    </dgm:pt>
    <dgm:pt modelId="{B7B5B41E-C405-4627-8381-FC86B66648EB}" type="sibTrans" cxnId="{E37ABE36-5687-404F-A86B-77A272972463}">
      <dgm:prSet/>
      <dgm:spPr/>
      <dgm:t>
        <a:bodyPr/>
        <a:lstStyle/>
        <a:p>
          <a:endParaRPr lang="en-US"/>
        </a:p>
      </dgm:t>
    </dgm:pt>
    <dgm:pt modelId="{D1324DB3-F692-46D0-A3BC-2DE091352D8D}">
      <dgm:prSet custT="1"/>
      <dgm:spPr/>
      <dgm:t>
        <a:bodyPr/>
        <a:lstStyle/>
        <a:p>
          <a:r>
            <a:rPr lang="hu-HU" sz="1800" dirty="0"/>
            <a:t>Eredeti források a Pető Gyűjteményből</a:t>
          </a:r>
        </a:p>
      </dgm:t>
    </dgm:pt>
    <dgm:pt modelId="{6BFB1779-D78E-4D50-BE18-F158C44D61AF}" type="parTrans" cxnId="{38CAC7F0-91E6-4CCB-AEF9-E0F18DB2BB43}">
      <dgm:prSet/>
      <dgm:spPr/>
      <dgm:t>
        <a:bodyPr/>
        <a:lstStyle/>
        <a:p>
          <a:endParaRPr lang="en-US"/>
        </a:p>
      </dgm:t>
    </dgm:pt>
    <dgm:pt modelId="{70D09752-C1B5-4882-A8DB-65E39E31D03C}" type="sibTrans" cxnId="{38CAC7F0-91E6-4CCB-AEF9-E0F18DB2BB43}">
      <dgm:prSet/>
      <dgm:spPr/>
      <dgm:t>
        <a:bodyPr/>
        <a:lstStyle/>
        <a:p>
          <a:endParaRPr lang="en-US"/>
        </a:p>
      </dgm:t>
    </dgm:pt>
    <dgm:pt modelId="{8614CFE2-C2A0-4215-96F8-52D4C0B5921D}">
      <dgm:prSet custT="1"/>
      <dgm:spPr/>
      <dgm:t>
        <a:bodyPr/>
        <a:lstStyle/>
        <a:p>
          <a:r>
            <a:rPr lang="hu-HU" sz="1800" dirty="0"/>
            <a:t>Ring Etelka kéziratos szakácskönyve, 1905</a:t>
          </a:r>
          <a:endParaRPr lang="en-US" sz="1800" dirty="0"/>
        </a:p>
      </dgm:t>
    </dgm:pt>
    <dgm:pt modelId="{759A8989-2FB0-460B-BFB3-4A1E37498077}" type="parTrans" cxnId="{23C8BE69-8DE4-48E1-A588-F33C8384299F}">
      <dgm:prSet/>
      <dgm:spPr/>
      <dgm:t>
        <a:bodyPr/>
        <a:lstStyle/>
        <a:p>
          <a:endParaRPr lang="en-US"/>
        </a:p>
      </dgm:t>
    </dgm:pt>
    <dgm:pt modelId="{664D130F-D59F-41C5-AF61-A9CC16B7AFC9}" type="sibTrans" cxnId="{23C8BE69-8DE4-48E1-A588-F33C8384299F}">
      <dgm:prSet/>
      <dgm:spPr/>
      <dgm:t>
        <a:bodyPr/>
        <a:lstStyle/>
        <a:p>
          <a:endParaRPr lang="en-US"/>
        </a:p>
      </dgm:t>
    </dgm:pt>
    <dgm:pt modelId="{04A1E9C9-CEBC-4D6F-A894-F3C5048C742E}">
      <dgm:prSet custT="1"/>
      <dgm:spPr/>
      <dgm:t>
        <a:bodyPr/>
        <a:lstStyle/>
        <a:p>
          <a:r>
            <a:rPr lang="hu-HU" sz="1800" dirty="0" err="1"/>
            <a:t>Tatay</a:t>
          </a:r>
          <a:r>
            <a:rPr lang="hu-HU" sz="1800" dirty="0"/>
            <a:t> Béláné kéziratos szakácskönyve, 1940</a:t>
          </a:r>
          <a:endParaRPr lang="en-US" sz="1800" dirty="0"/>
        </a:p>
      </dgm:t>
    </dgm:pt>
    <dgm:pt modelId="{87D6C615-8A0D-4AD9-98C2-A0B4622DD70E}" type="parTrans" cxnId="{3C4BEA38-219A-4B50-A8C9-A161D8F0260E}">
      <dgm:prSet/>
      <dgm:spPr/>
      <dgm:t>
        <a:bodyPr/>
        <a:lstStyle/>
        <a:p>
          <a:endParaRPr lang="en-US"/>
        </a:p>
      </dgm:t>
    </dgm:pt>
    <dgm:pt modelId="{8202F8B5-5A21-46C1-83BE-E188E226A1A7}" type="sibTrans" cxnId="{3C4BEA38-219A-4B50-A8C9-A161D8F0260E}">
      <dgm:prSet/>
      <dgm:spPr/>
      <dgm:t>
        <a:bodyPr/>
        <a:lstStyle/>
        <a:p>
          <a:endParaRPr lang="en-US"/>
        </a:p>
      </dgm:t>
    </dgm:pt>
    <dgm:pt modelId="{99406F7A-26F0-41A3-B663-F96E016AF77D}">
      <dgm:prSet custT="1"/>
      <dgm:spPr/>
      <dgm:t>
        <a:bodyPr/>
        <a:lstStyle/>
        <a:p>
          <a:r>
            <a:rPr lang="hu-HU" sz="1800" dirty="0"/>
            <a:t>Név nélküli kéziratos receptlapok</a:t>
          </a:r>
          <a:endParaRPr lang="en-US" sz="1800" dirty="0"/>
        </a:p>
      </dgm:t>
    </dgm:pt>
    <dgm:pt modelId="{A9031725-A085-4220-8359-D3BBD0874DA1}" type="parTrans" cxnId="{76FD4675-C4AD-44C8-92C8-E5C2D7A50E30}">
      <dgm:prSet/>
      <dgm:spPr/>
      <dgm:t>
        <a:bodyPr/>
        <a:lstStyle/>
        <a:p>
          <a:endParaRPr lang="en-US"/>
        </a:p>
      </dgm:t>
    </dgm:pt>
    <dgm:pt modelId="{E947EC06-3170-451C-BE67-38B2FDF13A0D}" type="sibTrans" cxnId="{76FD4675-C4AD-44C8-92C8-E5C2D7A50E30}">
      <dgm:prSet/>
      <dgm:spPr/>
      <dgm:t>
        <a:bodyPr/>
        <a:lstStyle/>
        <a:p>
          <a:endParaRPr lang="en-US"/>
        </a:p>
      </dgm:t>
    </dgm:pt>
    <dgm:pt modelId="{A595091C-6142-409E-9DDF-8EA1D9D51315}" type="pres">
      <dgm:prSet presAssocID="{D9889E36-47EC-475F-BA47-B4B0C611CA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907D4A7-4B66-421F-B702-3FF81FF89573}" type="pres">
      <dgm:prSet presAssocID="{B937E9BA-04E1-48D3-95F2-7EC4A7E58269}" presName="parentText" presStyleLbl="node1" presStyleIdx="0" presStyleCnt="5" custScaleY="36339" custLinFactY="208735" custLinFactNeighborX="0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21A6FE-CD4D-4EA1-B816-0038C07321AD}" type="pres">
      <dgm:prSet presAssocID="{B7B5B41E-C405-4627-8381-FC86B66648EB}" presName="spacer" presStyleCnt="0"/>
      <dgm:spPr/>
    </dgm:pt>
    <dgm:pt modelId="{8FBB4AD1-E1FF-477F-BA41-005D3E569FB5}" type="pres">
      <dgm:prSet presAssocID="{D1324DB3-F692-46D0-A3BC-2DE091352D8D}" presName="parentText" presStyleLbl="node1" presStyleIdx="1" presStyleCnt="5" custScaleY="35914" custLinFactY="-56780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42440A-1AE1-4EDF-92B3-C6FEF307BE57}" type="pres">
      <dgm:prSet presAssocID="{70D09752-C1B5-4882-A8DB-65E39E31D03C}" presName="spacer" presStyleCnt="0"/>
      <dgm:spPr/>
    </dgm:pt>
    <dgm:pt modelId="{2ABA9939-4D89-40B1-A6D3-16B430743840}" type="pres">
      <dgm:prSet presAssocID="{8614CFE2-C2A0-4215-96F8-52D4C0B5921D}" presName="parentText" presStyleLbl="node1" presStyleIdx="2" presStyleCnt="5" custScaleY="39410" custLinFactY="-67390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43FAF4-0C1B-45C2-8482-15E08491939C}" type="pres">
      <dgm:prSet presAssocID="{664D130F-D59F-41C5-AF61-A9CC16B7AFC9}" presName="spacer" presStyleCnt="0"/>
      <dgm:spPr/>
    </dgm:pt>
    <dgm:pt modelId="{BF99B9B4-64A8-4FA7-894B-C27404BE45D2}" type="pres">
      <dgm:prSet presAssocID="{04A1E9C9-CEBC-4D6F-A894-F3C5048C742E}" presName="parentText" presStyleLbl="node1" presStyleIdx="3" presStyleCnt="5" custScaleY="43792" custLinFactY="-75057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CFA0A3-01A0-4269-8900-C3F37E17BA48}" type="pres">
      <dgm:prSet presAssocID="{8202F8B5-5A21-46C1-83BE-E188E226A1A7}" presName="spacer" presStyleCnt="0"/>
      <dgm:spPr/>
    </dgm:pt>
    <dgm:pt modelId="{0A0C06A9-F753-46C1-81B5-84C25491B654}" type="pres">
      <dgm:prSet presAssocID="{99406F7A-26F0-41A3-B663-F96E016AF77D}" presName="parentText" presStyleLbl="node1" presStyleIdx="4" presStyleCnt="5" custScaleY="45734" custLinFactY="-8951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6FD4675-C4AD-44C8-92C8-E5C2D7A50E30}" srcId="{D9889E36-47EC-475F-BA47-B4B0C611CA66}" destId="{99406F7A-26F0-41A3-B663-F96E016AF77D}" srcOrd="4" destOrd="0" parTransId="{A9031725-A085-4220-8359-D3BBD0874DA1}" sibTransId="{E947EC06-3170-451C-BE67-38B2FDF13A0D}"/>
    <dgm:cxn modelId="{F0164960-3219-4FFA-93F8-C37AE00AEFC3}" type="presOf" srcId="{04A1E9C9-CEBC-4D6F-A894-F3C5048C742E}" destId="{BF99B9B4-64A8-4FA7-894B-C27404BE45D2}" srcOrd="0" destOrd="0" presId="urn:microsoft.com/office/officeart/2005/8/layout/vList2"/>
    <dgm:cxn modelId="{3C4BEA38-219A-4B50-A8C9-A161D8F0260E}" srcId="{D9889E36-47EC-475F-BA47-B4B0C611CA66}" destId="{04A1E9C9-CEBC-4D6F-A894-F3C5048C742E}" srcOrd="3" destOrd="0" parTransId="{87D6C615-8A0D-4AD9-98C2-A0B4622DD70E}" sibTransId="{8202F8B5-5A21-46C1-83BE-E188E226A1A7}"/>
    <dgm:cxn modelId="{77FD9123-2DEC-412F-A293-62EA47FCBF46}" type="presOf" srcId="{D1324DB3-F692-46D0-A3BC-2DE091352D8D}" destId="{8FBB4AD1-E1FF-477F-BA41-005D3E569FB5}" srcOrd="0" destOrd="0" presId="urn:microsoft.com/office/officeart/2005/8/layout/vList2"/>
    <dgm:cxn modelId="{ABF6CDFF-AB9C-4A13-BB14-A2091B205AD9}" type="presOf" srcId="{D9889E36-47EC-475F-BA47-B4B0C611CA66}" destId="{A595091C-6142-409E-9DDF-8EA1D9D51315}" srcOrd="0" destOrd="0" presId="urn:microsoft.com/office/officeart/2005/8/layout/vList2"/>
    <dgm:cxn modelId="{E37ABE36-5687-404F-A86B-77A272972463}" srcId="{D9889E36-47EC-475F-BA47-B4B0C611CA66}" destId="{B937E9BA-04E1-48D3-95F2-7EC4A7E58269}" srcOrd="0" destOrd="0" parTransId="{309A2A4F-D9EE-4F31-9A82-21F10AF4E1B1}" sibTransId="{B7B5B41E-C405-4627-8381-FC86B66648EB}"/>
    <dgm:cxn modelId="{17CB9BB5-7073-4528-BAA1-60BF0B0D7783}" type="presOf" srcId="{B937E9BA-04E1-48D3-95F2-7EC4A7E58269}" destId="{4907D4A7-4B66-421F-B702-3FF81FF89573}" srcOrd="0" destOrd="0" presId="urn:microsoft.com/office/officeart/2005/8/layout/vList2"/>
    <dgm:cxn modelId="{23C8BE69-8DE4-48E1-A588-F33C8384299F}" srcId="{D9889E36-47EC-475F-BA47-B4B0C611CA66}" destId="{8614CFE2-C2A0-4215-96F8-52D4C0B5921D}" srcOrd="2" destOrd="0" parTransId="{759A8989-2FB0-460B-BFB3-4A1E37498077}" sibTransId="{664D130F-D59F-41C5-AF61-A9CC16B7AFC9}"/>
    <dgm:cxn modelId="{38CAC7F0-91E6-4CCB-AEF9-E0F18DB2BB43}" srcId="{D9889E36-47EC-475F-BA47-B4B0C611CA66}" destId="{D1324DB3-F692-46D0-A3BC-2DE091352D8D}" srcOrd="1" destOrd="0" parTransId="{6BFB1779-D78E-4D50-BE18-F158C44D61AF}" sibTransId="{70D09752-C1B5-4882-A8DB-65E39E31D03C}"/>
    <dgm:cxn modelId="{105515A4-A4A1-4244-9AE7-F86E7B57523C}" type="presOf" srcId="{99406F7A-26F0-41A3-B663-F96E016AF77D}" destId="{0A0C06A9-F753-46C1-81B5-84C25491B654}" srcOrd="0" destOrd="0" presId="urn:microsoft.com/office/officeart/2005/8/layout/vList2"/>
    <dgm:cxn modelId="{1D945A9E-87FB-4689-B55E-F17522803665}" type="presOf" srcId="{8614CFE2-C2A0-4215-96F8-52D4C0B5921D}" destId="{2ABA9939-4D89-40B1-A6D3-16B430743840}" srcOrd="0" destOrd="0" presId="urn:microsoft.com/office/officeart/2005/8/layout/vList2"/>
    <dgm:cxn modelId="{E7BA11CC-A10A-43CE-924E-CD3A08731B0A}" type="presParOf" srcId="{A595091C-6142-409E-9DDF-8EA1D9D51315}" destId="{4907D4A7-4B66-421F-B702-3FF81FF89573}" srcOrd="0" destOrd="0" presId="urn:microsoft.com/office/officeart/2005/8/layout/vList2"/>
    <dgm:cxn modelId="{853EE470-1875-4D2D-9A0F-E3E7BCAD9389}" type="presParOf" srcId="{A595091C-6142-409E-9DDF-8EA1D9D51315}" destId="{5321A6FE-CD4D-4EA1-B816-0038C07321AD}" srcOrd="1" destOrd="0" presId="urn:microsoft.com/office/officeart/2005/8/layout/vList2"/>
    <dgm:cxn modelId="{93280BE3-D303-4552-BA2F-876F57EC18E2}" type="presParOf" srcId="{A595091C-6142-409E-9DDF-8EA1D9D51315}" destId="{8FBB4AD1-E1FF-477F-BA41-005D3E569FB5}" srcOrd="2" destOrd="0" presId="urn:microsoft.com/office/officeart/2005/8/layout/vList2"/>
    <dgm:cxn modelId="{1EF34385-EB5C-4EC3-855A-B6CDB5BA024D}" type="presParOf" srcId="{A595091C-6142-409E-9DDF-8EA1D9D51315}" destId="{3442440A-1AE1-4EDF-92B3-C6FEF307BE57}" srcOrd="3" destOrd="0" presId="urn:microsoft.com/office/officeart/2005/8/layout/vList2"/>
    <dgm:cxn modelId="{B4D038D2-C50A-4C1F-930E-BE533F9CC377}" type="presParOf" srcId="{A595091C-6142-409E-9DDF-8EA1D9D51315}" destId="{2ABA9939-4D89-40B1-A6D3-16B430743840}" srcOrd="4" destOrd="0" presId="urn:microsoft.com/office/officeart/2005/8/layout/vList2"/>
    <dgm:cxn modelId="{8A539B0E-E60A-4A28-9CDF-0395416F95DC}" type="presParOf" srcId="{A595091C-6142-409E-9DDF-8EA1D9D51315}" destId="{6343FAF4-0C1B-45C2-8482-15E08491939C}" srcOrd="5" destOrd="0" presId="urn:microsoft.com/office/officeart/2005/8/layout/vList2"/>
    <dgm:cxn modelId="{9683D671-181B-42B1-B80D-167B3EA7F6D2}" type="presParOf" srcId="{A595091C-6142-409E-9DDF-8EA1D9D51315}" destId="{BF99B9B4-64A8-4FA7-894B-C27404BE45D2}" srcOrd="6" destOrd="0" presId="urn:microsoft.com/office/officeart/2005/8/layout/vList2"/>
    <dgm:cxn modelId="{1B5CE27A-04CA-4A67-8EEC-B89AED74D903}" type="presParOf" srcId="{A595091C-6142-409E-9DDF-8EA1D9D51315}" destId="{1FCFA0A3-01A0-4269-8900-C3F37E17BA48}" srcOrd="7" destOrd="0" presId="urn:microsoft.com/office/officeart/2005/8/layout/vList2"/>
    <dgm:cxn modelId="{2626D5D2-C266-429C-A864-28A6170D6B0A}" type="presParOf" srcId="{A595091C-6142-409E-9DDF-8EA1D9D51315}" destId="{0A0C06A9-F753-46C1-81B5-84C25491B6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D4587-0121-40D9-9BBB-9554154CD920}">
      <dsp:nvSpPr>
        <dsp:cNvPr id="0" name=""/>
        <dsp:cNvSpPr/>
      </dsp:nvSpPr>
      <dsp:spPr>
        <a:xfrm>
          <a:off x="0" y="162549"/>
          <a:ext cx="5181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baseline="0"/>
            <a:t>A 80-as években híres volt melegszendvicseiről és főtt ételeiről.</a:t>
          </a:r>
          <a:endParaRPr lang="en-US" sz="2400" kern="1200"/>
        </a:p>
      </dsp:txBody>
      <dsp:txXfrm>
        <a:off x="46606" y="209155"/>
        <a:ext cx="5088388" cy="861507"/>
      </dsp:txXfrm>
    </dsp:sp>
    <dsp:sp modelId="{2614B5A2-E748-4CA4-B4DB-1264DF8EB14A}">
      <dsp:nvSpPr>
        <dsp:cNvPr id="0" name=""/>
        <dsp:cNvSpPr/>
      </dsp:nvSpPr>
      <dsp:spPr>
        <a:xfrm>
          <a:off x="0" y="1186389"/>
          <a:ext cx="5181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baseline="0"/>
            <a:t>1992-ben nyitotta meg a Pető Panziót.</a:t>
          </a:r>
          <a:endParaRPr lang="en-US" sz="2400" kern="1200"/>
        </a:p>
      </dsp:txBody>
      <dsp:txXfrm>
        <a:off x="46606" y="1232995"/>
        <a:ext cx="5088388" cy="861507"/>
      </dsp:txXfrm>
    </dsp:sp>
    <dsp:sp modelId="{8492E5B7-2294-4E0E-B1BB-382F703B7C01}">
      <dsp:nvSpPr>
        <dsp:cNvPr id="0" name=""/>
        <dsp:cNvSpPr/>
      </dsp:nvSpPr>
      <dsp:spPr>
        <a:xfrm>
          <a:off x="0" y="2210229"/>
          <a:ext cx="5181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0" kern="1200" baseline="0"/>
            <a:t>Fiatal kora óta gyűjti a vendéglátással kapcsolatos tárgyakat.</a:t>
          </a:r>
          <a:endParaRPr lang="en-US" sz="2400" kern="1200"/>
        </a:p>
      </dsp:txBody>
      <dsp:txXfrm>
        <a:off x="46606" y="2256835"/>
        <a:ext cx="5088388" cy="861507"/>
      </dsp:txXfrm>
    </dsp:sp>
    <dsp:sp modelId="{2A0801F2-290C-45C8-B7E2-A2DC810228C0}">
      <dsp:nvSpPr>
        <dsp:cNvPr id="0" name=""/>
        <dsp:cNvSpPr/>
      </dsp:nvSpPr>
      <dsp:spPr>
        <a:xfrm>
          <a:off x="0" y="3234069"/>
          <a:ext cx="5181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baseline="0"/>
            <a:t>Fontos számára, hogy a fiatalság megismerje a szakma múltját is.</a:t>
          </a:r>
          <a:endParaRPr lang="en-US" sz="2400" kern="1200"/>
        </a:p>
      </dsp:txBody>
      <dsp:txXfrm>
        <a:off x="46606" y="3280675"/>
        <a:ext cx="5088388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7D4A7-4B66-421F-B702-3FF81FF89573}">
      <dsp:nvSpPr>
        <dsp:cNvPr id="0" name=""/>
        <dsp:cNvSpPr/>
      </dsp:nvSpPr>
      <dsp:spPr>
        <a:xfrm>
          <a:off x="0" y="4011939"/>
          <a:ext cx="10702290" cy="4421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Hadik kávéház, 1934 </a:t>
          </a:r>
          <a:r>
            <a:rPr lang="hu-HU" sz="1800" kern="1200" dirty="0">
              <a:hlinkClick xmlns:r="http://schemas.openxmlformats.org/officeDocument/2006/relationships" r:id="rId1"/>
            </a:rPr>
            <a:t>http://www.sulinet.hu/tananyag/97106/on/kavehaz/46.html</a:t>
          </a:r>
          <a:r>
            <a:rPr lang="hu-HU" sz="1800" kern="1200" dirty="0"/>
            <a:t> 2021.02.10 </a:t>
          </a:r>
          <a:endParaRPr lang="en-US" sz="1800" kern="1200" dirty="0"/>
        </a:p>
      </dsp:txBody>
      <dsp:txXfrm>
        <a:off x="21585" y="4033524"/>
        <a:ext cx="10659120" cy="399002"/>
      </dsp:txXfrm>
    </dsp:sp>
    <dsp:sp modelId="{8FBB4AD1-E1FF-477F-BA41-005D3E569FB5}">
      <dsp:nvSpPr>
        <dsp:cNvPr id="0" name=""/>
        <dsp:cNvSpPr/>
      </dsp:nvSpPr>
      <dsp:spPr>
        <a:xfrm>
          <a:off x="0" y="661725"/>
          <a:ext cx="10702290" cy="4370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Eredeti források a Pető Gyűjteményből</a:t>
          </a:r>
        </a:p>
      </dsp:txBody>
      <dsp:txXfrm>
        <a:off x="21333" y="683058"/>
        <a:ext cx="10659624" cy="394335"/>
      </dsp:txXfrm>
    </dsp:sp>
    <dsp:sp modelId="{2ABA9939-4D89-40B1-A6D3-16B430743840}">
      <dsp:nvSpPr>
        <dsp:cNvPr id="0" name=""/>
        <dsp:cNvSpPr/>
      </dsp:nvSpPr>
      <dsp:spPr>
        <a:xfrm>
          <a:off x="0" y="1156824"/>
          <a:ext cx="10702290" cy="4795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Ring Etelka kéziratos szakácskönyve, 1905</a:t>
          </a:r>
          <a:endParaRPr lang="en-US" sz="1800" kern="1200" dirty="0"/>
        </a:p>
      </dsp:txBody>
      <dsp:txXfrm>
        <a:off x="23409" y="1180233"/>
        <a:ext cx="10655472" cy="432722"/>
      </dsp:txXfrm>
    </dsp:sp>
    <dsp:sp modelId="{BF99B9B4-64A8-4FA7-894B-C27404BE45D2}">
      <dsp:nvSpPr>
        <dsp:cNvPr id="0" name=""/>
        <dsp:cNvSpPr/>
      </dsp:nvSpPr>
      <dsp:spPr>
        <a:xfrm>
          <a:off x="0" y="1730273"/>
          <a:ext cx="10702290" cy="5328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/>
            <a:t>Tatay</a:t>
          </a:r>
          <a:r>
            <a:rPr lang="hu-HU" sz="1800" kern="1200" dirty="0"/>
            <a:t> Béláné kéziratos szakácskönyve, 1940</a:t>
          </a:r>
          <a:endParaRPr lang="en-US" sz="1800" kern="1200" dirty="0"/>
        </a:p>
      </dsp:txBody>
      <dsp:txXfrm>
        <a:off x="26012" y="1756285"/>
        <a:ext cx="10650266" cy="480837"/>
      </dsp:txXfrm>
    </dsp:sp>
    <dsp:sp modelId="{0A0C06A9-F753-46C1-81B5-84C25491B654}">
      <dsp:nvSpPr>
        <dsp:cNvPr id="0" name=""/>
        <dsp:cNvSpPr/>
      </dsp:nvSpPr>
      <dsp:spPr>
        <a:xfrm>
          <a:off x="0" y="2274421"/>
          <a:ext cx="10702290" cy="55649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Név nélküli kéziratos receptlapok</a:t>
          </a:r>
          <a:endParaRPr lang="en-US" sz="1800" kern="1200" dirty="0"/>
        </a:p>
      </dsp:txBody>
      <dsp:txXfrm>
        <a:off x="27166" y="2301587"/>
        <a:ext cx="10647958" cy="50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327B35-12C4-4B8F-B14C-309CF47BA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C131326-D793-438D-9E27-66B5215DC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A5CD8A1-3B37-4D37-9005-C58F3079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5697CC5-E8BD-4C49-BBC2-8255A432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DF20169-C7A3-4E7F-A307-94C2CF3E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63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8E1431C-3979-4417-80E5-A2EB61BD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E691EC8-FD5A-43E1-85C9-3D94E595C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7D5D676-9286-4E2C-A28D-5BA7A13D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2D0E307-01B1-44B4-8553-E0F35141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4B168A7-4385-4884-AF8E-2345E6D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668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C86C23B4-F9E0-432F-8EB2-2797E8FD3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761A538-581F-44C9-A847-A1C70455B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2557C59-716B-4FE2-80C3-5E7B8E29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132F3AC-BE8F-4511-83F2-0C1A12ED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40FD019-A834-477A-868D-043A7797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714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327B35-12C4-4B8F-B14C-309CF47BA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C131326-D793-438D-9E27-66B5215DC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A5CD8A1-3B37-4D37-9005-C58F3079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5697CC5-E8BD-4C49-BBC2-8255A432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DF20169-C7A3-4E7F-A307-94C2CF3E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44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05C55BE-03C0-433A-89D0-02110268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0CF8DD9-07AF-44DE-BC27-C230A5EC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07199A5-BEF0-40AA-AA0F-57B65751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CBB4233-4AFA-41A4-9230-81B69DCE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FA8B125-9EB5-4E71-8FF0-2BE4986B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169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5396BB5-2A82-4C76-BE3D-BDD11089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FF8636C-880D-42E1-B119-BFFCD627C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252BEB9-1081-4E96-8F9E-A2D9D184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DB7C3B1-5B53-43A4-8C49-03038EF5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30AEB9F-B657-4F04-AADA-90253C2A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73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8942E50-7252-4AB0-B905-DBC50868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E136C74-4444-400F-B2C1-52E1F4857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DD6EBEF-B3D7-41E7-8925-54E7D3617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FDE0652-C051-4D62-87BE-665B60AC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909AB87-C53B-4BC4-94B8-3D77DFA0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4DFB6F7-EA04-42E0-81AB-38E81C9E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460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2C1410C-69D7-47D9-B38B-03B7419A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6B3D077-F99F-4AAC-8BB9-86E3F19C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3C3F034-80F1-4BA7-AB0A-34DF85B0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C7541D75-A278-4E57-AB2B-C1C85C0A3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1394B5B-2C8F-468B-A96A-C9201BF2C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851C183D-C2EE-4E20-ABE8-24E1E7CB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993B19C4-0423-4CB9-A534-B9301A6A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B01CE2DC-7D47-4638-9671-821DB7EB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773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AAB5468-41E3-4EB0-B58A-6D1D66A6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EBD03785-7A35-4EA9-AB61-F9C4E4ED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271E4CDB-3D63-487D-A776-07CB145B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3ADC1FC-B8F8-4449-AC15-038BE464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438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3960B84-8707-43E2-B2F3-1D52AFDC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FE497EB3-2D0D-4897-9424-FFD4C30E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89098B5A-FC4E-48AD-963D-EA0910A8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8385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E98B5AB-B290-4CB7-84A5-687FBEF2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851F4B-B603-40D3-B2E7-04E89A03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BC41786-28A9-4FF1-9992-A4D06C997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2344287-79E8-47F2-9B8E-5FF0F9FB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00169BB-ADC2-4FEE-9371-6A15F490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ACA223B-0552-4C62-8E12-1C5A1662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322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05C55BE-03C0-433A-89D0-02110268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0CF8DD9-07AF-44DE-BC27-C230A5EC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07199A5-BEF0-40AA-AA0F-57B65751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CBB4233-4AFA-41A4-9230-81B69DCE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FA8B125-9EB5-4E71-8FF0-2BE4986B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2346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5BB233C-A712-432E-A12F-56BF6C4A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16A822C8-F05D-43ED-BDBC-A097CD2D8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78A75829-1F90-4136-8C17-D1D420548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876C857-9A57-4792-B3D3-048540F9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9353729A-40B1-43DA-84C1-6E321FB2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DEDAE0D-7F5C-4D8C-9E85-40E72839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026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8E1431C-3979-4417-80E5-A2EB61BD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E691EC8-FD5A-43E1-85C9-3D94E595C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7D5D676-9286-4E2C-A28D-5BA7A13D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2D0E307-01B1-44B4-8553-E0F35141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4B168A7-4385-4884-AF8E-2345E6D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5328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C86C23B4-F9E0-432F-8EB2-2797E8FD3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761A538-581F-44C9-A847-A1C70455B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2557C59-716B-4FE2-80C3-5E7B8E29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132F3AC-BE8F-4511-83F2-0C1A12ED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40FD019-A834-477A-868D-043A7797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967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7187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0015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119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0214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9176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019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576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5396BB5-2A82-4C76-BE3D-BDD11089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FF8636C-880D-42E1-B119-BFFCD627C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252BEB9-1081-4E96-8F9E-A2D9D184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DB7C3B1-5B53-43A4-8C49-03038EF5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30AEB9F-B657-4F04-AADA-90253C2A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628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6657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083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7878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4440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84496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1922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5008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8164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098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35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8942E50-7252-4AB0-B905-DBC50868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E136C74-4444-400F-B2C1-52E1F4857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DD6EBEF-B3D7-41E7-8925-54E7D3617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FDE0652-C051-4D62-87BE-665B60AC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909AB87-C53B-4BC4-94B8-3D77DFA0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4DFB6F7-EA04-42E0-81AB-38E81C9E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3726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8942E50-7252-4AB0-B905-DBC50868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E136C74-4444-400F-B2C1-52E1F4857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DD6EBEF-B3D7-41E7-8925-54E7D3617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FDE0652-C051-4D62-87BE-665B60AC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909AB87-C53B-4BC4-94B8-3D77DFA0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4DFB6F7-EA04-42E0-81AB-38E81C9E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245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4205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94487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2674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31560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7420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59682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2071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6760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938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2C1410C-69D7-47D9-B38B-03B7419A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6B3D077-F99F-4AAC-8BB9-86E3F19C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3C3F034-80F1-4BA7-AB0A-34DF85B0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C7541D75-A278-4E57-AB2B-C1C85C0A3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1394B5B-2C8F-468B-A96A-C9201BF2C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851C183D-C2EE-4E20-ABE8-24E1E7CB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993B19C4-0423-4CB9-A534-B9301A6A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B01CE2DC-7D47-4638-9671-821DB7EB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63113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8754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50020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603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65942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05707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4714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0116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99648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7769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17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AAB5468-41E3-4EB0-B58A-6D1D66A6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EBD03785-7A35-4EA9-AB61-F9C4E4ED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271E4CDB-3D63-487D-A776-07CB145B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3ADC1FC-B8F8-4449-AC15-038BE464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27049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10971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16829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276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1998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28754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21928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60308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74018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23476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2404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3960B84-8707-43E2-B2F3-1D52AFDC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FE497EB3-2D0D-4897-9424-FFD4C30E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89098B5A-FC4E-48AD-963D-EA0910A8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67096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93036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8349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201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E98B5AB-B290-4CB7-84A5-687FBEF2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851F4B-B603-40D3-B2E7-04E89A03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BC41786-28A9-4FF1-9992-A4D06C997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2344287-79E8-47F2-9B8E-5FF0F9FB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00169BB-ADC2-4FEE-9371-6A15F490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ACA223B-0552-4C62-8E12-1C5A1662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919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5BB233C-A712-432E-A12F-56BF6C4A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16A822C8-F05D-43ED-BDBC-A097CD2D8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78A75829-1F90-4136-8C17-D1D420548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876C857-9A57-4792-B3D3-048540F9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9353729A-40B1-43DA-84C1-6E321FB2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DEDAE0D-7F5C-4D8C-9E85-40E72839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931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B4CA4885-E6E2-43D4-AF82-888254DD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380C5B3-0227-43E5-BE9D-E0B495B39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EF7E616-9154-4CD8-BFAA-FEBE5B50D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7E436DD-DDFE-4302-AF62-6682DB90C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67BB865-B58D-4601-81D4-17635774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4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B4CA4885-E6E2-43D4-AF82-888254DD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380C5B3-0227-43E5-BE9D-E0B495B39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EF7E616-9154-4CD8-BFAA-FEBE5B50D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7E436DD-DDFE-4302-AF62-6682DB90C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67BB865-B58D-4601-81D4-17635774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9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Hadik_Andr%C3%A1s_(hadvez%C3%A9r)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B0354608-2C0B-45C8-8C8B-8E3ED2EF5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képen íróeszköz, mozdulatlan, ceruza látható&#10;&#10;Automatikusan generált leírás">
            <a:extLst>
              <a:ext uri="{FF2B5EF4-FFF2-40B4-BE49-F238E27FC236}">
                <a16:creationId xmlns:a16="http://schemas.microsoft.com/office/drawing/2014/main" xmlns="" id="{D6A15A41-2279-4E02-BA32-CA0288828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47" b="12884"/>
          <a:stretch/>
        </p:blipFill>
        <p:spPr>
          <a:xfrm>
            <a:off x="0" y="10"/>
            <a:ext cx="12191997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205E700A-1CF7-4DEA-8ECD-F42351E17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989" y="1908481"/>
            <a:ext cx="7010018" cy="2288225"/>
          </a:xfrm>
        </p:spPr>
        <p:txBody>
          <a:bodyPr>
            <a:normAutofit/>
          </a:bodyPr>
          <a:lstStyle/>
          <a:p>
            <a:r>
              <a:rPr lang="hu-H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Pető Gyűjtemény kézzel írott szakácskönyvei és az ételkészítés fortélyai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4FF8653-5251-4D4A-B3BD-41527D6EE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991" y="4196711"/>
            <a:ext cx="7010018" cy="7852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Pető Gyűjtemény</a:t>
            </a: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xmlns="" id="{A69EB637-CEDE-43AD-8B65-DDD63C08F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xmlns="" id="{CDD7DB09-290B-4A1F-BFC1-51ED7C978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xmlns="" id="{B0FAED46-1BF7-48DB-980D-571CD2A30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3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4DD6C81-CCBE-4F1D-A920-8404DAD9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515600" cy="1325563"/>
          </a:xfrm>
        </p:spPr>
        <p:txBody>
          <a:bodyPr/>
          <a:lstStyle/>
          <a:p>
            <a:pPr algn="ctr"/>
            <a:r>
              <a:rPr lang="hu-HU" b="1" dirty="0"/>
              <a:t>Hadik András, az étel névadója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317A574-49E9-4B91-8007-9CEA1F251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1710. </a:t>
            </a:r>
            <a:r>
              <a:rPr lang="en-US" sz="2800" dirty="0" err="1"/>
              <a:t>október</a:t>
            </a:r>
            <a:r>
              <a:rPr lang="en-US" sz="2800" dirty="0"/>
              <a:t> 16-án </a:t>
            </a:r>
            <a:r>
              <a:rPr lang="en-US" sz="2800" dirty="0" err="1"/>
              <a:t>született</a:t>
            </a:r>
            <a:r>
              <a:rPr lang="hu-HU" sz="2800" dirty="0"/>
              <a:t> Csallóközben.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</a:rPr>
              <a:t>Kisnemesi családba született, harmadik gyermekként.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</a:rPr>
              <a:t>Részt vett a hétéves háborúban.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</a:rPr>
              <a:t>A háború után nagy birtokokat, illetve grófi rangot kapott.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</a:rPr>
              <a:t>Magyarországon ő indítványozta a jobbágyrendszer felszámolását.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800" b="0" strike="noStrike" spc="-1" dirty="0">
                <a:solidFill>
                  <a:srgbClr val="000000"/>
                </a:solidFill>
              </a:rPr>
              <a:t>Galícia első osztrák kormányzója lett.</a:t>
            </a:r>
          </a:p>
          <a:p>
            <a:endParaRPr lang="hu-HU" dirty="0"/>
          </a:p>
        </p:txBody>
      </p:sp>
      <p:pic>
        <p:nvPicPr>
          <p:cNvPr id="5" name="Tartalom helye 5" descr="A képen személy, narancs látható&#10;&#10;Automatikusan generált leírás">
            <a:extLst>
              <a:ext uri="{FF2B5EF4-FFF2-40B4-BE49-F238E27FC236}">
                <a16:creationId xmlns:a16="http://schemas.microsoft.com/office/drawing/2014/main" xmlns="" id="{FC87385C-27D6-4632-826D-D9AFA66BAB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3"/>
          <a:stretch/>
        </p:blipFill>
        <p:spPr>
          <a:xfrm>
            <a:off x="7699310" y="1383960"/>
            <a:ext cx="3280449" cy="4351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D66BEF47-7EBD-4CCA-8982-BDD1D8BB731E}"/>
              </a:ext>
            </a:extLst>
          </p:cNvPr>
          <p:cNvSpPr txBox="1"/>
          <p:nvPr/>
        </p:nvSpPr>
        <p:spPr>
          <a:xfrm>
            <a:off x="7078982" y="5853797"/>
            <a:ext cx="5113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https://karpataljalap.net/2015/09/09/aki-megsarcolta-berlint</a:t>
            </a:r>
          </a:p>
        </p:txBody>
      </p:sp>
    </p:spTree>
    <p:extLst>
      <p:ext uri="{BB962C8B-B14F-4D97-AF65-F5344CB8AC3E}">
        <p14:creationId xmlns:p14="http://schemas.microsoft.com/office/powerpoint/2010/main" val="52866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9C7DC9B-2DCB-4696-9C11-3053337A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11" y="868422"/>
            <a:ext cx="3058621" cy="12471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hu-HU" sz="40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000" b="0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Hadik</a:t>
            </a:r>
            <a:r>
              <a:rPr lang="en-US" sz="40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strike="noStrike" kern="1200" spc="-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kávéház</a:t>
            </a:r>
            <a:r>
              <a:rPr lang="hu-HU" sz="4000" b="0" strike="noStrike" kern="1200" spc="-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Budapesten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xmlns="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713B029-EE9A-468C-A2F4-9CD86D511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041" y="2341939"/>
            <a:ext cx="3721291" cy="4117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32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000" b="0" strike="noStrike" spc="-1" dirty="0" err="1"/>
              <a:t>Karinthy</a:t>
            </a:r>
            <a:r>
              <a:rPr lang="en-US" sz="2000" b="0" strike="noStrike" spc="-1" dirty="0"/>
              <a:t> Frigyes (</a:t>
            </a:r>
            <a:r>
              <a:rPr lang="en-US" sz="2000" b="0" strike="noStrike" spc="-1" dirty="0" err="1"/>
              <a:t>míg</a:t>
            </a:r>
            <a:r>
              <a:rPr lang="en-US" sz="2000" b="0" strike="noStrike" spc="-1" dirty="0"/>
              <a:t> el </a:t>
            </a:r>
            <a:r>
              <a:rPr lang="en-US" sz="2000" b="0" strike="noStrike" spc="-1" dirty="0" err="1"/>
              <a:t>nem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költöztek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Pestre</a:t>
            </a:r>
            <a:r>
              <a:rPr lang="en-US" sz="2000" b="0" strike="noStrike" spc="-1" dirty="0"/>
              <a:t>) </a:t>
            </a:r>
            <a:r>
              <a:rPr lang="en-US" sz="2000" b="0" strike="noStrike" spc="-1" dirty="0" err="1"/>
              <a:t>dolgozószobája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az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épületben</a:t>
            </a:r>
            <a:r>
              <a:rPr lang="en-US" sz="2000" b="0" strike="noStrike" spc="-1" dirty="0"/>
              <a:t> volt.</a:t>
            </a:r>
          </a:p>
          <a:p>
            <a:pPr marL="432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000" b="0" strike="noStrike" spc="-1" dirty="0"/>
              <a:t>A </a:t>
            </a:r>
            <a:r>
              <a:rPr lang="en-US" sz="2000" b="0" strike="noStrike" spc="-1" dirty="0" err="1"/>
              <a:t>kávézó</a:t>
            </a:r>
            <a:r>
              <a:rPr lang="en-US" sz="2000" b="0" strike="noStrike" spc="-1" dirty="0"/>
              <a:t> a </a:t>
            </a:r>
            <a:r>
              <a:rPr lang="en-US" sz="2000" b="0" strike="noStrike" spc="-1" dirty="0" err="1"/>
              <a:t>mai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napig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megtalálható</a:t>
            </a:r>
            <a:r>
              <a:rPr lang="en-US" sz="2000" b="0" strike="noStrike" spc="-1" dirty="0"/>
              <a:t> a </a:t>
            </a:r>
            <a:r>
              <a:rPr lang="en-US" sz="2000" b="0" strike="noStrike" spc="-1" dirty="0" err="1"/>
              <a:t>Bartók</a:t>
            </a:r>
            <a:r>
              <a:rPr lang="en-US" sz="2000" b="0" strike="noStrike" spc="-1" dirty="0"/>
              <a:t> Béla </a:t>
            </a:r>
            <a:r>
              <a:rPr lang="en-US" sz="2000" b="0" strike="noStrike" spc="-1" dirty="0" err="1"/>
              <a:t>és</a:t>
            </a:r>
            <a:r>
              <a:rPr lang="en-US" sz="2000" b="0" strike="noStrike" spc="-1" dirty="0"/>
              <a:t> a </a:t>
            </a:r>
            <a:r>
              <a:rPr lang="en-US" sz="2000" b="0" strike="noStrike" spc="-1" dirty="0" err="1"/>
              <a:t>Bercsényi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utca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sarkán</a:t>
            </a:r>
            <a:r>
              <a:rPr lang="en-US" sz="2000" b="0" strike="noStrike" spc="-1" dirty="0"/>
              <a:t>.</a:t>
            </a:r>
          </a:p>
          <a:p>
            <a:pPr marL="432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000" b="0" strike="noStrike" spc="-1" dirty="0"/>
              <a:t>A </a:t>
            </a:r>
            <a:r>
              <a:rPr lang="en-US" sz="2000" b="0" strike="noStrike" spc="-1" dirty="0" err="1"/>
              <a:t>társaságnak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egyik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felét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Karinthy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második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felesége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és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annak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barátnői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alkották</a:t>
            </a:r>
            <a:r>
              <a:rPr lang="en-US" sz="2000" b="0" strike="noStrike" spc="-1" dirty="0"/>
              <a:t>.</a:t>
            </a:r>
          </a:p>
          <a:p>
            <a:pPr marL="432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2000" b="0" strike="noStrike" spc="-1" dirty="0" err="1"/>
              <a:t>Másik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felét</a:t>
            </a:r>
            <a:r>
              <a:rPr lang="en-US" sz="2000" b="0" strike="noStrike" spc="-1" dirty="0"/>
              <a:t> a </a:t>
            </a:r>
            <a:r>
              <a:rPr lang="en-US" sz="2000" b="0" strike="noStrike" spc="-1" dirty="0" err="1"/>
              <a:t>hölgyek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férjei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és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lovagok</a:t>
            </a:r>
            <a:r>
              <a:rPr lang="en-US" sz="2000" b="0" strike="noStrike" spc="-1" dirty="0"/>
              <a:t> </a:t>
            </a:r>
            <a:r>
              <a:rPr lang="en-US" sz="2000" b="0" strike="noStrike" spc="-1" dirty="0" err="1"/>
              <a:t>alkották</a:t>
            </a:r>
            <a:r>
              <a:rPr lang="en-US" sz="2000" b="0" strike="noStrike" spc="-1" dirty="0"/>
              <a:t>.</a:t>
            </a:r>
          </a:p>
          <a:p>
            <a:endParaRPr lang="en-US" sz="1600" dirty="0"/>
          </a:p>
        </p:txBody>
      </p:sp>
      <p:pic>
        <p:nvPicPr>
          <p:cNvPr id="8" name="Kép 7" descr="A képen beltéri, mennyezet, padló, személy látható&#10;&#10;Automatikusan generált leírás">
            <a:extLst>
              <a:ext uri="{FF2B5EF4-FFF2-40B4-BE49-F238E27FC236}">
                <a16:creationId xmlns:a16="http://schemas.microsoft.com/office/drawing/2014/main" xmlns="" id="{C5E416B7-0057-46DA-A8E6-221A4E973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2" r="2" b="13879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6" name="Tartalom helye 5" descr="A képen épület, kültéri, kegyhely, kő látható&#10;&#10;Automatikusan generált leírás">
            <a:extLst>
              <a:ext uri="{FF2B5EF4-FFF2-40B4-BE49-F238E27FC236}">
                <a16:creationId xmlns:a16="http://schemas.microsoft.com/office/drawing/2014/main" xmlns="" id="{C1198D5B-B59A-48B0-B88E-E14ECFAAB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7" r="-2" b="2574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16FF4D2D-9E15-4951-AADE-C68B02D5A6E8}"/>
              </a:ext>
            </a:extLst>
          </p:cNvPr>
          <p:cNvSpPr txBox="1"/>
          <p:nvPr/>
        </p:nvSpPr>
        <p:spPr>
          <a:xfrm>
            <a:off x="25075" y="6529414"/>
            <a:ext cx="609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b="1" dirty="0"/>
              <a:t>Forrás: </a:t>
            </a:r>
            <a:r>
              <a:rPr lang="hu-HU" sz="1400" dirty="0"/>
              <a:t>https://welovebudapest.com/hely/hadik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D65AD46B-68BD-488A-A042-4AEC7AD7FA1D}"/>
              </a:ext>
            </a:extLst>
          </p:cNvPr>
          <p:cNvSpPr txBox="1"/>
          <p:nvPr/>
        </p:nvSpPr>
        <p:spPr>
          <a:xfrm>
            <a:off x="-12649" y="11711"/>
            <a:ext cx="61207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b="1" dirty="0"/>
              <a:t>Forrás: </a:t>
            </a:r>
            <a:r>
              <a:rPr lang="hu-HU" sz="1050" dirty="0"/>
              <a:t>https://www.tripadvisor.co.hu/Restaurant_Review-g274887-d2280155-Reviews-Hadik_Kavehaz-Budapest_Central_Hungary.html</a:t>
            </a:r>
          </a:p>
        </p:txBody>
      </p:sp>
    </p:spTree>
    <p:extLst>
      <p:ext uri="{BB962C8B-B14F-4D97-AF65-F5344CB8AC3E}">
        <p14:creationId xmlns:p14="http://schemas.microsoft.com/office/powerpoint/2010/main" val="298762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AC97FE2-E181-4BA8-979E-8D019425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26406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bevert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tojás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Hadik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módra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régi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változata</a:t>
            </a: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Tartalom helye 9" descr="A képen asztal, beltéri látható&#10;&#10;Automatikusan generált leírás">
            <a:extLst>
              <a:ext uri="{FF2B5EF4-FFF2-40B4-BE49-F238E27FC236}">
                <a16:creationId xmlns:a16="http://schemas.microsoft.com/office/drawing/2014/main" xmlns="" id="{A6778B92-0592-4D96-823B-2C1B43AB01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2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6375111-306C-49EA-9DD1-79A2ED7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D7CE4646-B27A-48F5-B0C1-BD9DCAC16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16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5AF72C48-7701-4D78-80AA-27AC5BDBDE91}"/>
              </a:ext>
            </a:extLst>
          </p:cNvPr>
          <p:cNvSpPr txBox="1"/>
          <p:nvPr/>
        </p:nvSpPr>
        <p:spPr>
          <a:xfrm>
            <a:off x="5321433" y="6352123"/>
            <a:ext cx="1913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hu-HU" dirty="0"/>
              <a:t>Sajátkép</a:t>
            </a:r>
          </a:p>
        </p:txBody>
      </p:sp>
    </p:spTree>
    <p:extLst>
      <p:ext uri="{BB962C8B-B14F-4D97-AF65-F5344CB8AC3E}">
        <p14:creationId xmlns:p14="http://schemas.microsoft.com/office/powerpoint/2010/main" val="3316144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AC3F2A7-D362-4C22-971D-0D6EBA49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dirty="0"/>
              <a:t>A </a:t>
            </a:r>
            <a:r>
              <a:rPr lang="en-US" sz="5100" b="1" dirty="0" err="1"/>
              <a:t>bevert</a:t>
            </a:r>
            <a:r>
              <a:rPr lang="en-US" sz="5100" b="1" dirty="0"/>
              <a:t> </a:t>
            </a:r>
            <a:r>
              <a:rPr lang="en-US" sz="5100" b="1" dirty="0" err="1"/>
              <a:t>tojás</a:t>
            </a:r>
            <a:r>
              <a:rPr lang="en-US" sz="5100" b="1" dirty="0"/>
              <a:t> </a:t>
            </a:r>
            <a:r>
              <a:rPr lang="en-US" sz="5100" b="1" dirty="0" err="1"/>
              <a:t>Hadik</a:t>
            </a:r>
            <a:r>
              <a:rPr lang="en-US" sz="5100" b="1" dirty="0"/>
              <a:t> </a:t>
            </a:r>
            <a:r>
              <a:rPr lang="en-US" sz="5100" b="1" dirty="0" err="1"/>
              <a:t>módra</a:t>
            </a:r>
            <a:r>
              <a:rPr lang="en-US" sz="5100" b="1" dirty="0"/>
              <a:t> </a:t>
            </a:r>
            <a:r>
              <a:rPr lang="en-US" sz="5100" b="1" dirty="0" err="1"/>
              <a:t>új</a:t>
            </a:r>
            <a:r>
              <a:rPr lang="en-US" sz="5100" b="1" dirty="0"/>
              <a:t> </a:t>
            </a:r>
            <a:r>
              <a:rPr lang="en-US" sz="5100" b="1" dirty="0" err="1"/>
              <a:t>változatban</a:t>
            </a:r>
            <a:endParaRPr lang="en-US" sz="5100" b="1" dirty="0"/>
          </a:p>
        </p:txBody>
      </p:sp>
      <p:pic>
        <p:nvPicPr>
          <p:cNvPr id="8" name="Tartalom helye 7" descr="A képen beltéri, tányér látható&#10;&#10;Automatikusan generált leírás">
            <a:extLst>
              <a:ext uri="{FF2B5EF4-FFF2-40B4-BE49-F238E27FC236}">
                <a16:creationId xmlns:a16="http://schemas.microsoft.com/office/drawing/2014/main" xmlns="" id="{4457535F-3C08-4C0B-95EA-05461876F4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1040615"/>
            <a:ext cx="3529109" cy="2646831"/>
          </a:xfrm>
          <a:prstGeom prst="rect">
            <a:avLst/>
          </a:prstGeom>
        </p:spPr>
      </p:pic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AF4EB8C8-5BAD-469E-9D43-6B8445079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06" y="419422"/>
            <a:ext cx="3126284" cy="4168379"/>
          </a:xfrm>
          <a:prstGeom prst="rect">
            <a:avLst/>
          </a:prstGeom>
        </p:spPr>
      </p:pic>
      <p:pic>
        <p:nvPicPr>
          <p:cNvPr id="10" name="Kép 9" descr="A képen tányér, étel, asztal, fehér látható&#10;&#10;Automatikusan generált leírás">
            <a:extLst>
              <a:ext uri="{FF2B5EF4-FFF2-40B4-BE49-F238E27FC236}">
                <a16:creationId xmlns:a16="http://schemas.microsoft.com/office/drawing/2014/main" xmlns="" id="{4E231897-E49A-4678-959C-35DCC63DF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031293"/>
            <a:ext cx="3553968" cy="2665476"/>
          </a:xfrm>
          <a:prstGeom prst="rect">
            <a:avLst/>
          </a:prstGeom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xmlns="" id="{8F880EF2-DF79-4D9D-8F11-E91D48C79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675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D41F2310-AEBB-4CE4-943E-A66FBF3B819F}"/>
              </a:ext>
            </a:extLst>
          </p:cNvPr>
          <p:cNvSpPr txBox="1"/>
          <p:nvPr/>
        </p:nvSpPr>
        <p:spPr>
          <a:xfrm>
            <a:off x="5083016" y="6191746"/>
            <a:ext cx="2025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hu-HU" dirty="0"/>
              <a:t>Sajátképek</a:t>
            </a:r>
          </a:p>
        </p:txBody>
      </p:sp>
    </p:spTree>
    <p:extLst>
      <p:ext uri="{BB962C8B-B14F-4D97-AF65-F5344CB8AC3E}">
        <p14:creationId xmlns:p14="http://schemas.microsoft.com/office/powerpoint/2010/main" val="165631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FFFFCC">
                <a:alpha val="7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xmlns="" id="{33E5684F-9524-414B-ADBE-BAE7E0D730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27C5904-13AF-497E-AEF8-BADAC779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014" y="768177"/>
            <a:ext cx="3999971" cy="16863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készítés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folyamata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ép 9" descr="A képen konyha, beltéri, személy, elkészítés látható&#10;&#10;Automatikusan generált leírás">
            <a:extLst>
              <a:ext uri="{FF2B5EF4-FFF2-40B4-BE49-F238E27FC236}">
                <a16:creationId xmlns:a16="http://schemas.microsoft.com/office/drawing/2014/main" xmlns="" id="{1419CA7D-F927-4ACF-BC0C-5DCFA8EE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79" y="3324249"/>
            <a:ext cx="2498548" cy="3331397"/>
          </a:xfrm>
          <a:prstGeom prst="rect">
            <a:avLst/>
          </a:prstGeom>
        </p:spPr>
      </p:pic>
      <p:pic>
        <p:nvPicPr>
          <p:cNvPr id="16" name="Kép 15" descr="A képen személy, asztal, beltéri, tányér látható&#10;&#10;Automatikusan generált leírás">
            <a:extLst>
              <a:ext uri="{FF2B5EF4-FFF2-40B4-BE49-F238E27FC236}">
                <a16:creationId xmlns:a16="http://schemas.microsoft.com/office/drawing/2014/main" xmlns="" id="{F6677789-B6D7-40B7-926C-00A6BE1DC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30" y="274203"/>
            <a:ext cx="1961388" cy="2615184"/>
          </a:xfrm>
          <a:prstGeom prst="rect">
            <a:avLst/>
          </a:prstGeom>
        </p:spPr>
      </p:pic>
      <p:pic>
        <p:nvPicPr>
          <p:cNvPr id="14" name="Kép 13" descr="A képen asztal, beltéri, padló, személy látható&#10;&#10;Automatikusan generált leírás">
            <a:extLst>
              <a:ext uri="{FF2B5EF4-FFF2-40B4-BE49-F238E27FC236}">
                <a16:creationId xmlns:a16="http://schemas.microsoft.com/office/drawing/2014/main" xmlns="" id="{7001A03D-C2BD-44AB-9C86-77E9619E8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81" y="274203"/>
            <a:ext cx="1961388" cy="2615184"/>
          </a:xfrm>
          <a:prstGeom prst="rect">
            <a:avLst/>
          </a:prstGeom>
        </p:spPr>
      </p:pic>
      <p:pic>
        <p:nvPicPr>
          <p:cNvPr id="12" name="Kép 11" descr="A képen beltéri, konyha, személy, elkészítés látható&#10;&#10;Automatikusan generált leírás">
            <a:extLst>
              <a:ext uri="{FF2B5EF4-FFF2-40B4-BE49-F238E27FC236}">
                <a16:creationId xmlns:a16="http://schemas.microsoft.com/office/drawing/2014/main" xmlns="" id="{DD73523A-8538-49A2-8A26-54BDF2F53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3" y="3324249"/>
            <a:ext cx="2498549" cy="3331399"/>
          </a:xfrm>
          <a:prstGeom prst="rect">
            <a:avLst/>
          </a:prstGeom>
        </p:spPr>
      </p:pic>
      <p:pic>
        <p:nvPicPr>
          <p:cNvPr id="6" name="Tartalom helye 5" descr="A képen beltéri, személy, konyha, padló látható&#10;&#10;Automatikusan generált leírás">
            <a:extLst>
              <a:ext uri="{FF2B5EF4-FFF2-40B4-BE49-F238E27FC236}">
                <a16:creationId xmlns:a16="http://schemas.microsoft.com/office/drawing/2014/main" xmlns="" id="{30FA0814-6E7A-4626-A18B-8977B9DA964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5" y="3324248"/>
            <a:ext cx="2498549" cy="3331398"/>
          </a:xfrm>
          <a:prstGeom prst="rect">
            <a:avLst/>
          </a:prstGeom>
        </p:spPr>
      </p:pic>
      <p:pic>
        <p:nvPicPr>
          <p:cNvPr id="8" name="Tartalom helye 7" descr="A képen konyha, beltéri, személy, étel látható&#10;&#10;Automatikusan generált leírás">
            <a:extLst>
              <a:ext uri="{FF2B5EF4-FFF2-40B4-BE49-F238E27FC236}">
                <a16:creationId xmlns:a16="http://schemas.microsoft.com/office/drawing/2014/main" xmlns="" id="{A11C295C-E55A-4735-9591-667A9813086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13" y="3324247"/>
            <a:ext cx="2498550" cy="333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6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5BC93C-28FF-4BF1-8544-4007599CA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977" b="327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855" y="727490"/>
            <a:ext cx="10515600" cy="830997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FFFFFF"/>
                </a:solidFill>
              </a:rPr>
              <a:t>Felhasznált források</a:t>
            </a:r>
          </a:p>
        </p:txBody>
      </p:sp>
      <p:graphicFrame>
        <p:nvGraphicFramePr>
          <p:cNvPr id="13" name="Tartalom helye 2">
            <a:extLst>
              <a:ext uri="{FF2B5EF4-FFF2-40B4-BE49-F238E27FC236}">
                <a16:creationId xmlns:a16="http://schemas.microsoft.com/office/drawing/2014/main" xmlns="" id="{CC1AAD3E-D0A6-4899-85EC-284B15A57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40983"/>
              </p:ext>
            </p:extLst>
          </p:nvPr>
        </p:nvGraphicFramePr>
        <p:xfrm>
          <a:off x="651508" y="1165860"/>
          <a:ext cx="10702290" cy="501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A482B04F-03CA-4908-A409-BC38CEB6EB35}"/>
              </a:ext>
            </a:extLst>
          </p:cNvPr>
          <p:cNvSpPr txBox="1"/>
          <p:nvPr/>
        </p:nvSpPr>
        <p:spPr>
          <a:xfrm>
            <a:off x="651507" y="4579145"/>
            <a:ext cx="10702289" cy="408623"/>
          </a:xfrm>
          <a:prstGeom prst="flowChartAlternate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800" dirty="0"/>
              <a:t>Szakács </a:t>
            </a:r>
            <a:r>
              <a:rPr lang="hu-HU" sz="1800" dirty="0" smtClean="0"/>
              <a:t>László (1990): </a:t>
            </a:r>
            <a:r>
              <a:rPr lang="hu-HU" sz="1800" dirty="0"/>
              <a:t>Híres emberek, híres receptjei</a:t>
            </a:r>
            <a:r>
              <a:rPr lang="hu-HU" dirty="0" smtClean="0"/>
              <a:t>.  Zrínyi K., Budapest. p. </a:t>
            </a:r>
            <a:r>
              <a:rPr lang="hu-HU" smtClean="0"/>
              <a:t>58.</a:t>
            </a:r>
            <a:r>
              <a:rPr lang="hu-HU" b="1" smtClean="0"/>
              <a:t> </a:t>
            </a:r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4C4C0228-1626-4C21-9419-9742075FFFCD}"/>
              </a:ext>
            </a:extLst>
          </p:cNvPr>
          <p:cNvSpPr txBox="1"/>
          <p:nvPr/>
        </p:nvSpPr>
        <p:spPr>
          <a:xfrm>
            <a:off x="651509" y="5672853"/>
            <a:ext cx="10702288" cy="5107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800" b="1" dirty="0"/>
              <a:t>Hadik András, 1710 </a:t>
            </a:r>
            <a:r>
              <a:rPr lang="hu-HU" sz="18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https://hu.wikipedia.org/wiki/Hadik_Andr%C3%A1s_(hadvez%C3%A9r)</a:t>
            </a:r>
            <a:r>
              <a:rPr lang="hu-HU" sz="1800" b="1" dirty="0"/>
              <a:t> 2021.02.10</a:t>
            </a:r>
            <a:r>
              <a:rPr lang="hu-HU" sz="2400" b="1" dirty="0"/>
              <a:t> 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44855" y="4175294"/>
            <a:ext cx="1038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Egyéb források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671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asztal, beltéri, személy, étkezőasztal látható&#10;&#10;Automatikusan generált leírás">
            <a:extLst>
              <a:ext uri="{FF2B5EF4-FFF2-40B4-BE49-F238E27FC236}">
                <a16:creationId xmlns:a16="http://schemas.microsoft.com/office/drawing/2014/main" xmlns="" id="{C90C95B4-6A3B-4A11-A09D-D2A86CCE7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9" b="25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xmlns="" id="{FE8D352F-8D99-4CF3-9082-D4EEED2D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</a:rPr>
              <a:t>Köszönjük</a:t>
            </a:r>
            <a:r>
              <a:rPr lang="en-US" sz="6000" b="1" dirty="0">
                <a:solidFill>
                  <a:srgbClr val="FFFFFF"/>
                </a:solidFill>
              </a:rPr>
              <a:t> a </a:t>
            </a:r>
            <a:r>
              <a:rPr lang="en-US" sz="6000" b="1" dirty="0" err="1">
                <a:solidFill>
                  <a:srgbClr val="FFFFFF"/>
                </a:solidFill>
              </a:rPr>
              <a:t>figyelmet</a:t>
            </a:r>
            <a:r>
              <a:rPr lang="en-US" sz="6000" b="1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1215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5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  <a:alpha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AB902CB9-C7DC-4673-B7D5-F22DCF0EC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B6BC23B-B7D7-48A6-9E12-81676809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741"/>
            <a:ext cx="3999971" cy="1690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Pető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Gyűjtemény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388CC45-470D-486D-9490-1AB95E11C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0475"/>
            <a:ext cx="3999971" cy="37218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Pető</a:t>
            </a:r>
            <a:r>
              <a:rPr lang="en-US" sz="2400" dirty="0"/>
              <a:t> </a:t>
            </a:r>
            <a:r>
              <a:rPr lang="en-US" sz="2400" dirty="0" err="1"/>
              <a:t>István</a:t>
            </a:r>
            <a:r>
              <a:rPr lang="en-US" sz="2400" dirty="0"/>
              <a:t> </a:t>
            </a:r>
            <a:r>
              <a:rPr lang="en-US" sz="2400" dirty="0" err="1"/>
              <a:t>iskolánknak</a:t>
            </a:r>
            <a:r>
              <a:rPr lang="en-US" sz="2400" dirty="0"/>
              <a:t> </a:t>
            </a:r>
            <a:r>
              <a:rPr lang="en-US" sz="2400" dirty="0" err="1"/>
              <a:t>ajándékozta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élete</a:t>
            </a:r>
            <a:r>
              <a:rPr lang="en-US" sz="2400" dirty="0"/>
              <a:t> </a:t>
            </a:r>
            <a:r>
              <a:rPr lang="en-US" sz="2400" dirty="0" err="1"/>
              <a:t>során</a:t>
            </a:r>
            <a:r>
              <a:rPr lang="en-US" sz="2400" dirty="0"/>
              <a:t> </a:t>
            </a:r>
            <a:r>
              <a:rPr lang="en-US" sz="2400" dirty="0" err="1"/>
              <a:t>összegyűjtött</a:t>
            </a:r>
            <a:r>
              <a:rPr lang="en-US" sz="2400" dirty="0"/>
              <a:t>, </a:t>
            </a:r>
            <a:r>
              <a:rPr lang="en-US" sz="2400" dirty="0" err="1"/>
              <a:t>több</a:t>
            </a:r>
            <a:r>
              <a:rPr lang="en-US" sz="2400" dirty="0"/>
              <a:t> </a:t>
            </a:r>
            <a:r>
              <a:rPr lang="en-US" sz="2400" dirty="0" err="1"/>
              <a:t>száz</a:t>
            </a:r>
            <a:r>
              <a:rPr lang="en-US" sz="2400" dirty="0"/>
              <a:t> </a:t>
            </a:r>
            <a:r>
              <a:rPr lang="en-US" sz="2400" dirty="0" err="1"/>
              <a:t>éves</a:t>
            </a:r>
            <a:r>
              <a:rPr lang="en-US" sz="2400" dirty="0"/>
              <a:t> </a:t>
            </a:r>
            <a:r>
              <a:rPr lang="en-US" sz="2400" dirty="0" err="1"/>
              <a:t>gasztronómiai</a:t>
            </a:r>
            <a:r>
              <a:rPr lang="en-US" sz="2400" dirty="0"/>
              <a:t> </a:t>
            </a:r>
            <a:r>
              <a:rPr lang="en-US" sz="2400" dirty="0" err="1"/>
              <a:t>eszközeit</a:t>
            </a:r>
            <a:r>
              <a:rPr lang="en-US" sz="2400" dirty="0"/>
              <a:t>.</a:t>
            </a:r>
          </a:p>
          <a:p>
            <a:r>
              <a:rPr lang="en-US" sz="2400" b="0" dirty="0">
                <a:effectLst/>
              </a:rPr>
              <a:t>A </a:t>
            </a:r>
            <a:r>
              <a:rPr lang="en-US" sz="2400" b="0" dirty="0" err="1">
                <a:effectLst/>
              </a:rPr>
              <a:t>gyűjteményben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találhatóak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több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száz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éves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szakácskönyvek</a:t>
            </a:r>
            <a:r>
              <a:rPr lang="en-US" sz="2400" b="0" dirty="0">
                <a:effectLst/>
              </a:rPr>
              <a:t>, </a:t>
            </a:r>
            <a:r>
              <a:rPr lang="en-US" sz="2400" b="0" dirty="0" err="1">
                <a:effectLst/>
              </a:rPr>
              <a:t>edények</a:t>
            </a:r>
            <a:r>
              <a:rPr lang="en-US" sz="2400" b="0" dirty="0">
                <a:effectLst/>
              </a:rPr>
              <a:t>, </a:t>
            </a:r>
            <a:r>
              <a:rPr lang="en-US" sz="2400" b="0" dirty="0" err="1">
                <a:effectLst/>
              </a:rPr>
              <a:t>tálalók</a:t>
            </a:r>
            <a:r>
              <a:rPr lang="en-US" sz="2400" b="0" dirty="0">
                <a:effectLst/>
              </a:rPr>
              <a:t>, </a:t>
            </a:r>
            <a:r>
              <a:rPr lang="en-US" sz="2400" b="0" dirty="0" err="1">
                <a:effectLst/>
              </a:rPr>
              <a:t>evő</a:t>
            </a:r>
            <a:r>
              <a:rPr lang="en-US" sz="2400" b="0" dirty="0">
                <a:effectLst/>
              </a:rPr>
              <a:t>-, </a:t>
            </a:r>
            <a:r>
              <a:rPr lang="en-US" sz="2400" b="0" dirty="0" err="1">
                <a:effectLst/>
              </a:rPr>
              <a:t>ivóeszközök</a:t>
            </a:r>
            <a:r>
              <a:rPr lang="en-US" sz="2400" b="0" dirty="0">
                <a:effectLst/>
              </a:rPr>
              <a:t>, </a:t>
            </a:r>
            <a:r>
              <a:rPr lang="en-US" sz="2400" b="0" dirty="0" err="1">
                <a:effectLst/>
              </a:rPr>
              <a:t>berendezési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tárgyak</a:t>
            </a:r>
            <a:r>
              <a:rPr lang="en-US" sz="2400" b="0" dirty="0">
                <a:effectLst/>
              </a:rPr>
              <a:t>, </a:t>
            </a:r>
            <a:r>
              <a:rPr lang="en-US" sz="2400" b="0" dirty="0" err="1">
                <a:effectLst/>
              </a:rPr>
              <a:t>munkaeszközök</a:t>
            </a:r>
            <a:r>
              <a:rPr lang="en-US" sz="2400" b="0" dirty="0">
                <a:effectLst/>
              </a:rPr>
              <a:t>, </a:t>
            </a:r>
            <a:r>
              <a:rPr lang="en-US" sz="2400" b="0" dirty="0" err="1">
                <a:effectLst/>
              </a:rPr>
              <a:t>népi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használati</a:t>
            </a:r>
            <a:r>
              <a:rPr lang="en-US" sz="2400" b="0" dirty="0">
                <a:effectLst/>
              </a:rPr>
              <a:t> </a:t>
            </a:r>
            <a:r>
              <a:rPr lang="en-US" sz="2400" b="0" dirty="0" err="1">
                <a:effectLst/>
              </a:rPr>
              <a:t>eszközök</a:t>
            </a:r>
            <a:r>
              <a:rPr lang="en-US" sz="2400" b="0" dirty="0">
                <a:effectLst/>
              </a:rPr>
              <a:t>.</a:t>
            </a:r>
            <a:endParaRPr lang="en-US" sz="2400" dirty="0"/>
          </a:p>
        </p:txBody>
      </p:sp>
      <p:pic>
        <p:nvPicPr>
          <p:cNvPr id="16" name="Kép 15" descr="A képen beltéri, fal, szoba, faanyag látható&#10;&#10;Automatikusan generált leírás">
            <a:extLst>
              <a:ext uri="{FF2B5EF4-FFF2-40B4-BE49-F238E27FC236}">
                <a16:creationId xmlns:a16="http://schemas.microsoft.com/office/drawing/2014/main" xmlns="" id="{08A9DAF3-74D6-4E0C-BEC0-E87BEC737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50" y="552741"/>
            <a:ext cx="2512883" cy="3350511"/>
          </a:xfrm>
          <a:prstGeom prst="rect">
            <a:avLst/>
          </a:prstGeom>
        </p:spPr>
      </p:pic>
      <p:pic>
        <p:nvPicPr>
          <p:cNvPr id="6" name="Tartalom helye 5" descr="A képen beltéri, bútor, szekrény látható&#10;&#10;Automatikusan generált leírás">
            <a:extLst>
              <a:ext uri="{FF2B5EF4-FFF2-40B4-BE49-F238E27FC236}">
                <a16:creationId xmlns:a16="http://schemas.microsoft.com/office/drawing/2014/main" xmlns="" id="{0D8DFB3B-0A8D-4F41-8231-CE905B08BD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86" y="552741"/>
            <a:ext cx="2512883" cy="3350511"/>
          </a:xfrm>
          <a:prstGeom prst="rect">
            <a:avLst/>
          </a:prstGeom>
        </p:spPr>
      </p:pic>
      <p:pic>
        <p:nvPicPr>
          <p:cNvPr id="8" name="Kép 7" descr="A képen fal, beltéri, polc látható&#10;&#10;Automatikusan generált leírás">
            <a:extLst>
              <a:ext uri="{FF2B5EF4-FFF2-40B4-BE49-F238E27FC236}">
                <a16:creationId xmlns:a16="http://schemas.microsoft.com/office/drawing/2014/main" xmlns="" id="{6B2BC256-D043-445C-AFEB-5925B60E12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23" y="4063564"/>
            <a:ext cx="1670980" cy="2227974"/>
          </a:xfrm>
          <a:prstGeom prst="rect">
            <a:avLst/>
          </a:prstGeom>
        </p:spPr>
      </p:pic>
      <p:pic>
        <p:nvPicPr>
          <p:cNvPr id="10" name="Kép 9" descr="A képen fal, beltéri látható&#10;&#10;Automatikusan generált leírás">
            <a:extLst>
              <a:ext uri="{FF2B5EF4-FFF2-40B4-BE49-F238E27FC236}">
                <a16:creationId xmlns:a16="http://schemas.microsoft.com/office/drawing/2014/main" xmlns="" id="{1B572B67-7047-43C6-BC5A-90B704305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83" y="4061443"/>
            <a:ext cx="1670980" cy="2227974"/>
          </a:xfrm>
          <a:prstGeom prst="rect">
            <a:avLst/>
          </a:prstGeom>
        </p:spPr>
      </p:pic>
      <p:pic>
        <p:nvPicPr>
          <p:cNvPr id="18" name="Kép 17" descr="A képen beltéri, fal, polc, nyitás látható&#10;&#10;Automatikusan generált leírás">
            <a:extLst>
              <a:ext uri="{FF2B5EF4-FFF2-40B4-BE49-F238E27FC236}">
                <a16:creationId xmlns:a16="http://schemas.microsoft.com/office/drawing/2014/main" xmlns="" id="{361F520F-819C-4269-82D9-6C36664E0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14" y="4057175"/>
            <a:ext cx="1670980" cy="2227974"/>
          </a:xfrm>
          <a:prstGeom prst="rect">
            <a:avLst/>
          </a:prstGeom>
        </p:spPr>
      </p:pic>
      <p:sp>
        <p:nvSpPr>
          <p:cNvPr id="45" name="Szövegdoboz 44">
            <a:extLst>
              <a:ext uri="{FF2B5EF4-FFF2-40B4-BE49-F238E27FC236}">
                <a16:creationId xmlns:a16="http://schemas.microsoft.com/office/drawing/2014/main" xmlns="" id="{798FE88A-1750-40A4-B3CF-B8F744161095}"/>
              </a:ext>
            </a:extLst>
          </p:cNvPr>
          <p:cNvSpPr txBox="1"/>
          <p:nvPr/>
        </p:nvSpPr>
        <p:spPr>
          <a:xfrm>
            <a:off x="7600843" y="6443340"/>
            <a:ext cx="3773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222222"/>
                </a:solidFill>
                <a:latin typeface="Roboto"/>
              </a:rPr>
              <a:t>Forrás:</a:t>
            </a:r>
            <a:r>
              <a:rPr lang="hu-HU" dirty="0">
                <a:solidFill>
                  <a:srgbClr val="222222"/>
                </a:solidFill>
                <a:latin typeface="Roboto"/>
              </a:rPr>
              <a:t> Saját képek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124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D0EA53-B6DD-44DB-8ABE-CDC10964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852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Pető István</a:t>
            </a:r>
          </a:p>
        </p:txBody>
      </p:sp>
      <p:graphicFrame>
        <p:nvGraphicFramePr>
          <p:cNvPr id="11" name="Tartalom helye 2">
            <a:extLst>
              <a:ext uri="{FF2B5EF4-FFF2-40B4-BE49-F238E27FC236}">
                <a16:creationId xmlns:a16="http://schemas.microsoft.com/office/drawing/2014/main" xmlns="" id="{CB6E5E36-D59B-44F8-9BEE-B556471F764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49477" y="152366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Tartalom helye 5" descr="A képen személy, férfi, régebbi, étkezés látható&#10;&#10;Automatikusan generált leírás">
            <a:extLst>
              <a:ext uri="{FF2B5EF4-FFF2-40B4-BE49-F238E27FC236}">
                <a16:creationId xmlns:a16="http://schemas.microsoft.com/office/drawing/2014/main" xmlns="" id="{86A98466-DC8B-445A-A37C-EB40CC1C7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2" y="1658415"/>
            <a:ext cx="3022002" cy="3904894"/>
          </a:xfr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5BC4BCC-C3CE-431B-9574-A92458BEF1C0}"/>
              </a:ext>
            </a:extLst>
          </p:cNvPr>
          <p:cNvSpPr txBox="1"/>
          <p:nvPr/>
        </p:nvSpPr>
        <p:spPr>
          <a:xfrm>
            <a:off x="6331077" y="5740261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hu-HU" dirty="0"/>
              <a:t>https://www.antikvarium.hu/konyv/peto-istvan-konyhatitkok-792876</a:t>
            </a:r>
          </a:p>
        </p:txBody>
      </p:sp>
    </p:spTree>
    <p:extLst>
      <p:ext uri="{BB962C8B-B14F-4D97-AF65-F5344CB8AC3E}">
        <p14:creationId xmlns:p14="http://schemas.microsoft.com/office/powerpoint/2010/main" val="42436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B0B8DCBA-FEED-46EF-A140-35B904015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55C6EAE-7D36-46BC-91CD-C6F46543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300" b="1" dirty="0"/>
              <a:t>Ring Etelka szakácskönyve</a:t>
            </a:r>
            <a:r>
              <a:rPr lang="en-US" sz="3300" b="1" dirty="0"/>
              <a:t> </a:t>
            </a:r>
            <a:r>
              <a:rPr lang="hu-HU" sz="3300" b="1" dirty="0"/>
              <a:t>a</a:t>
            </a:r>
            <a:r>
              <a:rPr lang="en-US" sz="3300" b="1" dirty="0"/>
              <a:t> </a:t>
            </a:r>
            <a:r>
              <a:rPr lang="en-US" sz="3300" b="1" dirty="0" err="1"/>
              <a:t>Pető</a:t>
            </a:r>
            <a:r>
              <a:rPr lang="en-US" sz="3300" b="1" dirty="0"/>
              <a:t> </a:t>
            </a:r>
            <a:r>
              <a:rPr lang="en-US" sz="3300" b="1" dirty="0" err="1"/>
              <a:t>Gyűjteményből</a:t>
            </a:r>
            <a:endParaRPr lang="en-US" sz="33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2A9544C-64C8-47C3-B490-5C92D2E94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400" dirty="0"/>
              <a:t>Ring </a:t>
            </a:r>
            <a:r>
              <a:rPr lang="en-US" sz="2400" dirty="0" err="1"/>
              <a:t>Etelka</a:t>
            </a:r>
            <a:r>
              <a:rPr lang="en-US" sz="2400" dirty="0"/>
              <a:t> 1905 </a:t>
            </a:r>
            <a:r>
              <a:rPr lang="en-US" sz="2400" dirty="0" err="1"/>
              <a:t>körül</a:t>
            </a:r>
            <a:r>
              <a:rPr lang="en-US" sz="2400" dirty="0"/>
              <a:t> </a:t>
            </a:r>
            <a:r>
              <a:rPr lang="hu-HU" sz="2400" dirty="0"/>
              <a:t>írt</a:t>
            </a:r>
            <a:r>
              <a:rPr lang="en-US" sz="2400" dirty="0"/>
              <a:t> </a:t>
            </a:r>
            <a:r>
              <a:rPr lang="en-US" sz="2400" dirty="0" err="1"/>
              <a:t>kéziratos</a:t>
            </a:r>
            <a:r>
              <a:rPr lang="en-US" sz="2400" dirty="0"/>
              <a:t> </a:t>
            </a:r>
            <a:r>
              <a:rPr lang="en-US" sz="2400" dirty="0" err="1"/>
              <a:t>szakácskönyve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Etelka</a:t>
            </a:r>
            <a:r>
              <a:rPr lang="en-US" sz="2400" dirty="0"/>
              <a:t> </a:t>
            </a:r>
            <a:r>
              <a:rPr lang="en-US" sz="2400" dirty="0" err="1"/>
              <a:t>valószínűleg</a:t>
            </a:r>
            <a:r>
              <a:rPr lang="en-US" sz="2400" dirty="0"/>
              <a:t> </a:t>
            </a:r>
            <a:r>
              <a:rPr lang="en-US" sz="2400" dirty="0" err="1"/>
              <a:t>Budapestről</a:t>
            </a:r>
            <a:r>
              <a:rPr lang="en-US" sz="2400" dirty="0"/>
              <a:t> </a:t>
            </a:r>
            <a:r>
              <a:rPr lang="en-US" sz="2400" dirty="0" err="1"/>
              <a:t>származik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Pető</a:t>
            </a:r>
            <a:r>
              <a:rPr lang="en-US" sz="2400" dirty="0"/>
              <a:t> </a:t>
            </a:r>
            <a:r>
              <a:rPr lang="en-US" sz="2400" dirty="0" err="1"/>
              <a:t>István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budapesti</a:t>
            </a:r>
            <a:r>
              <a:rPr lang="en-US" sz="2400" dirty="0"/>
              <a:t> </a:t>
            </a:r>
            <a:r>
              <a:rPr lang="en-US" sz="2400" dirty="0" err="1"/>
              <a:t>ismerősétől</a:t>
            </a:r>
            <a:r>
              <a:rPr lang="en-US" sz="2400" dirty="0"/>
              <a:t> </a:t>
            </a:r>
            <a:r>
              <a:rPr lang="en-US" sz="2400" dirty="0" err="1"/>
              <a:t>kapta</a:t>
            </a:r>
            <a:r>
              <a:rPr lang="en-US" sz="2400" dirty="0"/>
              <a:t>, </a:t>
            </a:r>
            <a:r>
              <a:rPr lang="en-US" sz="2400" dirty="0" err="1"/>
              <a:t>ezt</a:t>
            </a:r>
            <a:r>
              <a:rPr lang="en-US" sz="2400" dirty="0"/>
              <a:t> a </a:t>
            </a:r>
            <a:r>
              <a:rPr lang="en-US" sz="2400" dirty="0" err="1"/>
              <a:t>szakácskönyvet</a:t>
            </a:r>
            <a:r>
              <a:rPr lang="en-US" sz="2400" dirty="0"/>
              <a:t>.</a:t>
            </a:r>
            <a:endParaRPr lang="hu-HU" sz="2400" dirty="0"/>
          </a:p>
          <a:p>
            <a:r>
              <a:rPr lang="hu-HU" sz="2400" dirty="0"/>
              <a:t>A század elején a fiatal lányok háziasszonyképzőben tanultak meg főzni, valószínű ez a füzet ebben az időben készült.  </a:t>
            </a:r>
            <a:endParaRPr lang="en-US" sz="2400" dirty="0"/>
          </a:p>
        </p:txBody>
      </p:sp>
      <p:pic>
        <p:nvPicPr>
          <p:cNvPr id="6" name="Tartalom helye 5" descr="A képen szöveg, kő látható&#10;&#10;Automatikusan generált leírás">
            <a:extLst>
              <a:ext uri="{FF2B5EF4-FFF2-40B4-BE49-F238E27FC236}">
                <a16:creationId xmlns:a16="http://schemas.microsoft.com/office/drawing/2014/main" xmlns="" id="{492F150D-A82E-4037-B294-5861A8E253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6640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>
            <a:extLst>
              <a:ext uri="{FF2B5EF4-FFF2-40B4-BE49-F238E27FC236}">
                <a16:creationId xmlns:a16="http://schemas.microsoft.com/office/drawing/2014/main" xmlns="" id="{9643E3A2-FB22-43EF-B478-8531029E9D69}"/>
              </a:ext>
            </a:extLst>
          </p:cNvPr>
          <p:cNvSpPr txBox="1"/>
          <p:nvPr/>
        </p:nvSpPr>
        <p:spPr>
          <a:xfrm>
            <a:off x="8242807" y="6164749"/>
            <a:ext cx="1901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hu-HU" dirty="0"/>
              <a:t>Saját kép</a:t>
            </a:r>
          </a:p>
        </p:txBody>
      </p:sp>
    </p:spTree>
    <p:extLst>
      <p:ext uri="{BB962C8B-B14F-4D97-AF65-F5344CB8AC3E}">
        <p14:creationId xmlns:p14="http://schemas.microsoft.com/office/powerpoint/2010/main" val="36330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19A1F38-6AFC-4540-9BC9-511B6835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szakácskönyvről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bővebben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FFC8282A-0EC0-46EF-B06D-5F1BF1B56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" b="6817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4C4E6211-2F9B-421C-A664-26C6DC8C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b="6822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8E17554-6771-441D-85A1-A4920AEA9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400" dirty="0">
                <a:solidFill>
                  <a:srgbClr val="FFFFFF"/>
                </a:solidFill>
              </a:rPr>
              <a:t>L</a:t>
            </a:r>
            <a:r>
              <a:rPr lang="en-US" sz="2400" dirty="0" err="1">
                <a:solidFill>
                  <a:srgbClr val="FFFFFF"/>
                </a:solidFill>
              </a:rPr>
              <a:t>evesek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sütemények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torták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saláták</a:t>
            </a:r>
            <a:r>
              <a:rPr lang="hu-HU" sz="2400" dirty="0">
                <a:solidFill>
                  <a:srgbClr val="FFFFFF"/>
                </a:solidFill>
              </a:rPr>
              <a:t> készítésének a leírása találhatók benne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Magyar </a:t>
            </a:r>
            <a:r>
              <a:rPr lang="en-US" sz="2400" dirty="0" err="1">
                <a:solidFill>
                  <a:srgbClr val="FFFFFF"/>
                </a:solidFill>
              </a:rPr>
              <a:t>és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francia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eredetű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ételek</a:t>
            </a:r>
            <a:r>
              <a:rPr lang="hu-HU" sz="2400" dirty="0" err="1">
                <a:solidFill>
                  <a:srgbClr val="FFFFFF"/>
                </a:solidFill>
              </a:rPr>
              <a:t>et</a:t>
            </a:r>
            <a:r>
              <a:rPr lang="hu-HU" sz="2400" dirty="0">
                <a:solidFill>
                  <a:srgbClr val="FFFFFF"/>
                </a:solidFill>
              </a:rPr>
              <a:t> is készíthetünk a receptek alapján.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61168370-82AF-4D09-9D11-1D8A879823DC}"/>
              </a:ext>
            </a:extLst>
          </p:cNvPr>
          <p:cNvSpPr txBox="1"/>
          <p:nvPr/>
        </p:nvSpPr>
        <p:spPr>
          <a:xfrm>
            <a:off x="2880115" y="6488668"/>
            <a:ext cx="195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hu-HU" dirty="0"/>
              <a:t>Saját képek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681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CCFF">
                <a:alpha val="0"/>
              </a:srgbClr>
            </a:gs>
            <a:gs pos="57000">
              <a:srgbClr val="CCFFCC">
                <a:alpha val="70000"/>
              </a:srgbClr>
            </a:gs>
            <a:gs pos="100000">
              <a:srgbClr val="FFFFCC">
                <a:alpha val="69804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5403AF0-D968-47E2-A892-A0CC24E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err="1"/>
              <a:t>Egyéb</a:t>
            </a:r>
            <a:r>
              <a:rPr lang="en-US" sz="6000" b="1" dirty="0"/>
              <a:t> </a:t>
            </a:r>
            <a:r>
              <a:rPr lang="en-US" sz="6000" b="1" dirty="0" err="1"/>
              <a:t>receptes</a:t>
            </a:r>
            <a:r>
              <a:rPr lang="en-US" sz="6000" b="1" dirty="0"/>
              <a:t> </a:t>
            </a:r>
            <a:r>
              <a:rPr lang="en-US" sz="6000" b="1" dirty="0" err="1"/>
              <a:t>könyvek</a:t>
            </a:r>
            <a:endParaRPr lang="en-US" sz="6000" b="1" dirty="0"/>
          </a:p>
        </p:txBody>
      </p:sp>
      <p:pic>
        <p:nvPicPr>
          <p:cNvPr id="6" name="Tartalom helye 5" descr="A képen szöveg, beltéri, fal, régi látható&#10;&#10;Automatikusan generált leírás">
            <a:extLst>
              <a:ext uri="{FF2B5EF4-FFF2-40B4-BE49-F238E27FC236}">
                <a16:creationId xmlns:a16="http://schemas.microsoft.com/office/drawing/2014/main" xmlns="" id="{6BFD37FB-6A90-413E-A842-AFA55A9CE3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7" y="476573"/>
            <a:ext cx="2831187" cy="377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B057E939-51B3-4F38-85BB-C15C98F70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06" y="476573"/>
            <a:ext cx="2831187" cy="377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Tartalom helye 7" descr="A képen szöveg, képkeret látható&#10;&#10;Automatikusan generált leírás">
            <a:extLst>
              <a:ext uri="{FF2B5EF4-FFF2-40B4-BE49-F238E27FC236}">
                <a16:creationId xmlns:a16="http://schemas.microsoft.com/office/drawing/2014/main" xmlns="" id="{68668F71-9E02-46C3-B140-5273D5893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90" y="476573"/>
            <a:ext cx="2831187" cy="377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C47ABB6B-0247-4611-98E9-712E3E3CE3FE}"/>
              </a:ext>
            </a:extLst>
          </p:cNvPr>
          <p:cNvSpPr txBox="1"/>
          <p:nvPr/>
        </p:nvSpPr>
        <p:spPr>
          <a:xfrm>
            <a:off x="5230560" y="6012095"/>
            <a:ext cx="1730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hu-HU" dirty="0"/>
              <a:t>Sajátkép</a:t>
            </a:r>
          </a:p>
        </p:txBody>
      </p:sp>
    </p:spTree>
    <p:extLst>
      <p:ext uri="{BB962C8B-B14F-4D97-AF65-F5344CB8AC3E}">
        <p14:creationId xmlns:p14="http://schemas.microsoft.com/office/powerpoint/2010/main" val="29504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299EF55-309D-427B-AFC2-92925F6B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hu-HU" b="1" dirty="0"/>
              <a:t>Befőttek </a:t>
            </a:r>
            <a:r>
              <a:rPr lang="hu-HU" b="1" dirty="0" err="1"/>
              <a:t>Tatay</a:t>
            </a:r>
            <a:r>
              <a:rPr lang="hu-HU" b="1" dirty="0"/>
              <a:t> Béláné (1940) téli eltevésre szánt receptjei közül…</a:t>
            </a:r>
          </a:p>
        </p:txBody>
      </p: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xmlns="" id="{98EE4960-6ED7-49B4-BEEE-A96A0C83D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CD6E5F79-1583-483B-A22E-A3C829CBB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r="5650" b="1"/>
          <a:stretch/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9293FA31-E251-46FB-AD95-7828BC7D95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8" b="1"/>
          <a:stretch/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0E91FC6-69E7-4A2F-9DE2-569254A3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880" y="2160589"/>
            <a:ext cx="294812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A könyv tartalmaz befőttes recepteket, amiket régen a háziasszonyok készítettek és raktároztak el télire.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1BB20D92-3BEF-4DB8-AC7D-6780D5845B9B}"/>
              </a:ext>
            </a:extLst>
          </p:cNvPr>
          <p:cNvSpPr txBox="1"/>
          <p:nvPr/>
        </p:nvSpPr>
        <p:spPr>
          <a:xfrm>
            <a:off x="2310212" y="6248400"/>
            <a:ext cx="2320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hu-HU" dirty="0"/>
              <a:t>Sajátképek</a:t>
            </a:r>
          </a:p>
        </p:txBody>
      </p:sp>
    </p:spTree>
    <p:extLst>
      <p:ext uri="{BB962C8B-B14F-4D97-AF65-F5344CB8AC3E}">
        <p14:creationId xmlns:p14="http://schemas.microsoft.com/office/powerpoint/2010/main" val="29314585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53000">
              <a:srgbClr val="CCFFFF">
                <a:alpha val="70000"/>
              </a:srgbClr>
            </a:gs>
            <a:gs pos="100000">
              <a:srgbClr val="FFCCC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8EF8287-84CB-4B30-8FF4-EFAC8E17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Egyéb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kéziratos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receptek</a:t>
            </a: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7E1E5E6-F385-4E9C-B201-BA5BDE5CA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56A7B55-DA45-428F-81DD-C47F5D0CA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gyűjteményben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található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több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kézzel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í</a:t>
            </a:r>
            <a:r>
              <a:rPr lang="en-US" sz="2400" dirty="0" err="1">
                <a:solidFill>
                  <a:schemeClr val="bg1"/>
                </a:solidFill>
              </a:rPr>
              <a:t>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recept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melyek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sajnos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csak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különálló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lapokon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találhatók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/>
            <a:r>
              <a:rPr lang="en-US" sz="2400" dirty="0" err="1">
                <a:solidFill>
                  <a:schemeClr val="bg1"/>
                </a:solidFill>
              </a:rPr>
              <a:t>Egy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ilyen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különálló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lapon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található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általunk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választott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recept</a:t>
            </a:r>
            <a:r>
              <a:rPr lang="en-US" sz="2400" dirty="0">
                <a:solidFill>
                  <a:schemeClr val="bg1"/>
                </a:solidFill>
              </a:rPr>
              <a:t> is.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Tartalom helye 5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9A592A95-F6FA-4E60-844A-199B493785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10716" y="877531"/>
            <a:ext cx="6596652" cy="494748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FF9AC50-3053-4F97-9CDC-E44B39909BC2}"/>
              </a:ext>
            </a:extLst>
          </p:cNvPr>
          <p:cNvSpPr txBox="1"/>
          <p:nvPr/>
        </p:nvSpPr>
        <p:spPr>
          <a:xfrm>
            <a:off x="7653153" y="5894773"/>
            <a:ext cx="1809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Forrás: </a:t>
            </a:r>
            <a:r>
              <a:rPr lang="hu-HU" dirty="0"/>
              <a:t>Sajátkép</a:t>
            </a:r>
          </a:p>
        </p:txBody>
      </p:sp>
    </p:spTree>
    <p:extLst>
      <p:ext uri="{BB962C8B-B14F-4D97-AF65-F5344CB8AC3E}">
        <p14:creationId xmlns:p14="http://schemas.microsoft.com/office/powerpoint/2010/main" val="143122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2">
            <a:extLst>
              <a:ext uri="{FF2B5EF4-FFF2-40B4-BE49-F238E27FC236}">
                <a16:creationId xmlns:a16="http://schemas.microsoft.com/office/drawing/2014/main" xmlns="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xmlns="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xmlns="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xmlns="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xmlns="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xmlns="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xmlns="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xmlns="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xmlns="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8" name="Group 36">
            <a:extLst>
              <a:ext uri="{FF2B5EF4-FFF2-40B4-BE49-F238E27FC236}">
                <a16:creationId xmlns:a16="http://schemas.microsoft.com/office/drawing/2014/main" xmlns="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xmlns="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xmlns="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xmlns="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xmlns="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xmlns="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xmlns="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xmlns="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xmlns="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xmlns="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0" name="Rectangle 50">
            <a:extLst>
              <a:ext uri="{FF2B5EF4-FFF2-40B4-BE49-F238E27FC236}">
                <a16:creationId xmlns:a16="http://schemas.microsoft.com/office/drawing/2014/main" xmlns="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Freeform 11">
            <a:extLst>
              <a:ext uri="{FF2B5EF4-FFF2-40B4-BE49-F238E27FC236}">
                <a16:creationId xmlns:a16="http://schemas.microsoft.com/office/drawing/2014/main" xmlns="" id="{7326F4E6-9131-42DA-97B2-0BA8D1E25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xmlns="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542D656-DA67-4788-A865-2CFA74C3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Bevert</a:t>
            </a:r>
            <a:r>
              <a:rPr lang="en-US" b="1" dirty="0"/>
              <a:t> </a:t>
            </a:r>
            <a:r>
              <a:rPr lang="en-US" b="1" dirty="0" err="1"/>
              <a:t>tojás</a:t>
            </a:r>
            <a:r>
              <a:rPr lang="en-US" b="1" dirty="0"/>
              <a:t> </a:t>
            </a:r>
            <a:r>
              <a:rPr lang="en-US" b="1" dirty="0" err="1"/>
              <a:t>Hadik</a:t>
            </a:r>
            <a:r>
              <a:rPr lang="en-US" b="1" dirty="0"/>
              <a:t> </a:t>
            </a:r>
            <a:r>
              <a:rPr lang="en-US" b="1" dirty="0" err="1"/>
              <a:t>módra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B76623D-7F47-41AA-89BC-E5942EE41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9" y="1984665"/>
            <a:ext cx="3650278" cy="375925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szakácskönyvből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választottunk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receptet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el 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készítettünk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 is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mutatunk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Legrégebbi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ételrecept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könyvben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Andrásról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nevezték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el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receptet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„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tojásokat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ecetes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forró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vízbe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beverjük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lágyra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főzük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előre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elkész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tett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csészeformájú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apró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vajas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süteményekbe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tálaljuk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melyeket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gomba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pürével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megtöltünk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holland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mártással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vonunk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be.</a:t>
            </a:r>
          </a:p>
        </p:txBody>
      </p:sp>
      <p:pic>
        <p:nvPicPr>
          <p:cNvPr id="8" name="Tartalom helye 7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2E8F8B34-591C-4F31-A9BA-BCFC15652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00" y="645106"/>
            <a:ext cx="5204297" cy="5421143"/>
          </a:xfrm>
          <a:prstGeom prst="rect">
            <a:avLst/>
          </a:prstGeom>
        </p:spPr>
      </p:pic>
      <p:sp>
        <p:nvSpPr>
          <p:cNvPr id="59" name="Freeform 11">
            <a:extLst>
              <a:ext uri="{FF2B5EF4-FFF2-40B4-BE49-F238E27FC236}">
                <a16:creationId xmlns:a16="http://schemas.microsoft.com/office/drawing/2014/main" xmlns="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DE455AAB-2221-4363-A899-B01C0E5B6EDD}"/>
              </a:ext>
            </a:extLst>
          </p:cNvPr>
          <p:cNvSpPr txBox="1"/>
          <p:nvPr/>
        </p:nvSpPr>
        <p:spPr>
          <a:xfrm>
            <a:off x="5655817" y="6095329"/>
            <a:ext cx="5042662" cy="52527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hu-HU" sz="1300" b="1" dirty="0">
                <a:solidFill>
                  <a:srgbClr val="FFFFFF"/>
                </a:solidFill>
              </a:rPr>
              <a:t>Forrás: </a:t>
            </a:r>
            <a:r>
              <a:rPr lang="hu-HU" sz="1300" dirty="0">
                <a:solidFill>
                  <a:srgbClr val="FFFFFF"/>
                </a:solidFill>
              </a:rPr>
              <a:t>Sajátkép</a:t>
            </a:r>
          </a:p>
        </p:txBody>
      </p:sp>
    </p:spTree>
    <p:extLst>
      <p:ext uri="{BB962C8B-B14F-4D97-AF65-F5344CB8AC3E}">
        <p14:creationId xmlns:p14="http://schemas.microsoft.com/office/powerpoint/2010/main" val="14986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ő esemény">
  <a:themeElements>
    <a:clrScheme name="Fő esemén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Fő esemén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ő esemén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5D8BF726701894297134D53AD93CBAC" ma:contentTypeVersion="9" ma:contentTypeDescription="Új dokumentum létrehozása." ma:contentTypeScope="" ma:versionID="74e0d12a70a95936e5f4f85dc79c9761">
  <xsd:schema xmlns:xsd="http://www.w3.org/2001/XMLSchema" xmlns:xs="http://www.w3.org/2001/XMLSchema" xmlns:p="http://schemas.microsoft.com/office/2006/metadata/properties" xmlns:ns3="86788ecd-d3e7-4f3b-b7c8-be9e1a8917ad" xmlns:ns4="ba49f8e8-73c3-4357-8bc9-7d7da7c534dd" targetNamespace="http://schemas.microsoft.com/office/2006/metadata/properties" ma:root="true" ma:fieldsID="256891671a2f7c7e51df2873fa52de06" ns3:_="" ns4:_="">
    <xsd:import namespace="86788ecd-d3e7-4f3b-b7c8-be9e1a8917ad"/>
    <xsd:import namespace="ba49f8e8-73c3-4357-8bc9-7d7da7c534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88ecd-d3e7-4f3b-b7c8-be9e1a8917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9f8e8-73c3-4357-8bc9-7d7da7c53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F8520E-E121-4C64-B078-398F9BDFBD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C3E69B-4875-44EF-A93A-35123761D5D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6788ecd-d3e7-4f3b-b7c8-be9e1a8917ad"/>
    <ds:schemaRef ds:uri="ba49f8e8-73c3-4357-8bc9-7d7da7c534dd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0912E7F-D259-42FE-B925-3C7C62E9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88ecd-d3e7-4f3b-b7c8-be9e1a8917ad"/>
    <ds:schemaRef ds:uri="ba49f8e8-73c3-4357-8bc9-7d7da7c53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539</Words>
  <Application>Microsoft Office PowerPoint</Application>
  <PresentationFormat>Szélesvásznú</PresentationFormat>
  <Paragraphs>67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Impact</vt:lpstr>
      <vt:lpstr>Roboto</vt:lpstr>
      <vt:lpstr>Times New Roman</vt:lpstr>
      <vt:lpstr>Trebuchet MS</vt:lpstr>
      <vt:lpstr>Wingdings 3</vt:lpstr>
      <vt:lpstr>Office-téma</vt:lpstr>
      <vt:lpstr>1_Office-téma</vt:lpstr>
      <vt:lpstr>Fő esemény</vt:lpstr>
      <vt:lpstr>Szálak</vt:lpstr>
      <vt:lpstr>Dimenzió</vt:lpstr>
      <vt:lpstr>Pető Gyűjtemény kézzel írott szakácskönyvei és az ételkészítés fortélyai</vt:lpstr>
      <vt:lpstr>Pető Gyűjtemény:</vt:lpstr>
      <vt:lpstr>Pető István</vt:lpstr>
      <vt:lpstr>Ring Etelka szakácskönyve a Pető Gyűjteményből</vt:lpstr>
      <vt:lpstr>A szakácskönyvről bővebben </vt:lpstr>
      <vt:lpstr>Egyéb receptes könyvek</vt:lpstr>
      <vt:lpstr>Befőttek Tatay Béláné (1940) téli eltevésre szánt receptjei közül…</vt:lpstr>
      <vt:lpstr>Egyéb kéziratos receptek</vt:lpstr>
      <vt:lpstr>Bevert tojás Hadik módra</vt:lpstr>
      <vt:lpstr>Hadik András, az étel névadója</vt:lpstr>
      <vt:lpstr>A Hadik kávéház, Budapesten</vt:lpstr>
      <vt:lpstr>A bevert tojás Hadik módra régi változata</vt:lpstr>
      <vt:lpstr>A bevert tojás Hadik módra új változatban</vt:lpstr>
      <vt:lpstr>A készítés folyamata</vt:lpstr>
      <vt:lpstr>Felhasznált források</vt:lpstr>
      <vt:lpstr>Köszönjük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Pető Gyűjtemény kézzel írott szakácskönyvei és az ételkészítés fortélyai</dc:title>
  <dc:creator>Barbara</dc:creator>
  <cp:lastModifiedBy>Erika Magdics</cp:lastModifiedBy>
  <cp:revision>16</cp:revision>
  <dcterms:created xsi:type="dcterms:W3CDTF">2021-01-27T19:24:19Z</dcterms:created>
  <dcterms:modified xsi:type="dcterms:W3CDTF">2021-02-12T11:26:44Z</dcterms:modified>
</cp:coreProperties>
</file>